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6" r:id="rId2"/>
    <p:sldId id="257" r:id="rId3"/>
    <p:sldId id="258" r:id="rId4"/>
    <p:sldId id="259" r:id="rId5"/>
    <p:sldId id="260" r:id="rId6"/>
    <p:sldId id="262" r:id="rId7"/>
    <p:sldId id="261" r:id="rId8"/>
    <p:sldId id="265" r:id="rId9"/>
    <p:sldId id="266" r:id="rId10"/>
    <p:sldId id="268" r:id="rId11"/>
    <p:sldId id="269" r:id="rId12"/>
    <p:sldId id="270" r:id="rId13"/>
    <p:sldId id="272" r:id="rId14"/>
    <p:sldId id="271" r:id="rId15"/>
    <p:sldId id="274" r:id="rId16"/>
    <p:sldId id="273" r:id="rId17"/>
    <p:sldId id="275" r:id="rId18"/>
    <p:sldId id="295" r:id="rId19"/>
    <p:sldId id="297" r:id="rId20"/>
    <p:sldId id="298" r:id="rId21"/>
    <p:sldId id="299" r:id="rId22"/>
    <p:sldId id="277" r:id="rId23"/>
    <p:sldId id="282" r:id="rId24"/>
    <p:sldId id="292" r:id="rId25"/>
    <p:sldId id="278" r:id="rId26"/>
    <p:sldId id="280" r:id="rId27"/>
    <p:sldId id="281" r:id="rId28"/>
    <p:sldId id="283" r:id="rId29"/>
    <p:sldId id="284" r:id="rId30"/>
    <p:sldId id="290" r:id="rId31"/>
    <p:sldId id="289" r:id="rId32"/>
    <p:sldId id="296" r:id="rId33"/>
    <p:sldId id="288" r:id="rId34"/>
    <p:sldId id="291" r:id="rId35"/>
    <p:sldId id="287" r:id="rId36"/>
    <p:sldId id="286" r:id="rId37"/>
    <p:sldId id="293" r:id="rId38"/>
    <p:sldId id="294" r:id="rId3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A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62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F3FF4C-20C2-490D-B3F5-5515A6D5AAD0}" type="datetimeFigureOut">
              <a:rPr lang="ru-RU" smtClean="0"/>
              <a:pPr/>
              <a:t>24.11.2020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004306-10D6-479B-A47A-0FE5703DFF8F}"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A004306-10D6-479B-A47A-0FE5703DFF8F}" type="slidenum">
              <a:rPr lang="ru-RU" smtClean="0"/>
              <a:pPr/>
              <a:t>12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email">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0995666E-6C0C-4A4B-AEC4-20E5C04BE812}" type="datetimeFigureOut">
              <a:rPr lang="ru-RU" smtClean="0"/>
              <a:pPr/>
              <a:t>24.11.2020</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64524368-EE5E-4C99-8BE0-13B20F767CE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995666E-6C0C-4A4B-AEC4-20E5C04BE812}" type="datetimeFigureOut">
              <a:rPr lang="ru-RU" smtClean="0"/>
              <a:pPr/>
              <a:t>24.11.2020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4524368-EE5E-4C99-8BE0-13B20F767CE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995666E-6C0C-4A4B-AEC4-20E5C04BE812}" type="datetimeFigureOut">
              <a:rPr lang="ru-RU" smtClean="0"/>
              <a:pPr/>
              <a:t>24.11.2020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4524368-EE5E-4C99-8BE0-13B20F767CE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995666E-6C0C-4A4B-AEC4-20E5C04BE812}" type="datetimeFigureOut">
              <a:rPr lang="ru-RU" smtClean="0"/>
              <a:pPr/>
              <a:t>24.11.2020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4524368-EE5E-4C99-8BE0-13B20F767CE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0995666E-6C0C-4A4B-AEC4-20E5C04BE812}" type="datetimeFigureOut">
              <a:rPr lang="ru-RU" smtClean="0"/>
              <a:pPr/>
              <a:t>24.11.2020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64524368-EE5E-4C99-8BE0-13B20F767CE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995666E-6C0C-4A4B-AEC4-20E5C04BE812}" type="datetimeFigureOut">
              <a:rPr lang="ru-RU" smtClean="0"/>
              <a:pPr/>
              <a:t>24.11.2020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4524368-EE5E-4C99-8BE0-13B20F767CE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995666E-6C0C-4A4B-AEC4-20E5C04BE812}" type="datetimeFigureOut">
              <a:rPr lang="ru-RU" smtClean="0"/>
              <a:pPr/>
              <a:t>24.11.2020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64524368-EE5E-4C99-8BE0-13B20F767CE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0995666E-6C0C-4A4B-AEC4-20E5C04BE812}" type="datetimeFigureOut">
              <a:rPr lang="ru-RU" smtClean="0"/>
              <a:pPr/>
              <a:t>24.11.2020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64524368-EE5E-4C99-8BE0-13B20F767CE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0995666E-6C0C-4A4B-AEC4-20E5C04BE812}" type="datetimeFigureOut">
              <a:rPr lang="ru-RU" smtClean="0"/>
              <a:pPr/>
              <a:t>24.11.2020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64524368-EE5E-4C99-8BE0-13B20F767CE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0995666E-6C0C-4A4B-AEC4-20E5C04BE812}" type="datetimeFigureOut">
              <a:rPr lang="ru-RU" smtClean="0"/>
              <a:pPr/>
              <a:t>24.11.2020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64524368-EE5E-4C99-8BE0-13B20F767CE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0995666E-6C0C-4A4B-AEC4-20E5C04BE812}" type="datetimeFigureOut">
              <a:rPr lang="ru-RU" smtClean="0"/>
              <a:pPr/>
              <a:t>24.11.2020</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64524368-EE5E-4C99-8BE0-13B20F767CE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email">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email">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995666E-6C0C-4A4B-AEC4-20E5C04BE812}" type="datetimeFigureOut">
              <a:rPr lang="ru-RU" smtClean="0"/>
              <a:pPr/>
              <a:t>24.11.2020</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4524368-EE5E-4C99-8BE0-13B20F767CE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48681"/>
            <a:ext cx="8062664" cy="2088231"/>
          </a:xfrm>
        </p:spPr>
        <p:style>
          <a:lnRef idx="1">
            <a:schemeClr val="accent1"/>
          </a:lnRef>
          <a:fillRef idx="2">
            <a:schemeClr val="accent1"/>
          </a:fillRef>
          <a:effectRef idx="1">
            <a:schemeClr val="accent1"/>
          </a:effectRef>
          <a:fontRef idx="minor">
            <a:schemeClr val="dk1"/>
          </a:fontRef>
        </p:style>
        <p:txBody>
          <a:bodyPr/>
          <a:lstStyle/>
          <a:p>
            <a:r>
              <a:rPr lang="ru-RU" dirty="0" smtClean="0">
                <a:solidFill>
                  <a:srgbClr val="8A0000"/>
                </a:solidFill>
              </a:rPr>
              <a:t>Внешняя политика </a:t>
            </a:r>
            <a:br>
              <a:rPr lang="ru-RU" dirty="0" smtClean="0">
                <a:solidFill>
                  <a:srgbClr val="8A0000"/>
                </a:solidFill>
              </a:rPr>
            </a:br>
            <a:r>
              <a:rPr lang="ru-RU" dirty="0" smtClean="0">
                <a:solidFill>
                  <a:srgbClr val="8A0000"/>
                </a:solidFill>
              </a:rPr>
              <a:t>Ивана Грозного</a:t>
            </a:r>
            <a:endParaRPr lang="ru-RU" dirty="0">
              <a:solidFill>
                <a:srgbClr val="8A0000"/>
              </a:solidFill>
            </a:endParaRPr>
          </a:p>
        </p:txBody>
      </p:sp>
      <p:sp>
        <p:nvSpPr>
          <p:cNvPr id="3" name="Подзаголовок 2"/>
          <p:cNvSpPr>
            <a:spLocks noGrp="1"/>
          </p:cNvSpPr>
          <p:nvPr>
            <p:ph type="subTitle" idx="1"/>
          </p:nvPr>
        </p:nvSpPr>
        <p:spPr>
          <a:xfrm>
            <a:off x="685800" y="3140969"/>
            <a:ext cx="7772400" cy="792088"/>
          </a:xfrm>
        </p:spPr>
        <p:txBody>
          <a:bodyPr/>
          <a:lstStyle/>
          <a:p>
            <a:r>
              <a:rPr lang="ru-RU" b="1" dirty="0" smtClean="0">
                <a:solidFill>
                  <a:schemeClr val="bg2">
                    <a:lumMod val="25000"/>
                  </a:schemeClr>
                </a:solidFill>
              </a:rPr>
              <a:t>История России. </a:t>
            </a:r>
            <a:r>
              <a:rPr lang="ru-RU" b="1" dirty="0" smtClean="0">
                <a:solidFill>
                  <a:schemeClr val="bg2">
                    <a:lumMod val="25000"/>
                  </a:schemeClr>
                </a:solidFill>
              </a:rPr>
              <a:t>1</a:t>
            </a:r>
            <a:r>
              <a:rPr lang="en-US" b="1" dirty="0" smtClean="0">
                <a:solidFill>
                  <a:schemeClr val="bg2">
                    <a:lumMod val="25000"/>
                  </a:schemeClr>
                </a:solidFill>
              </a:rPr>
              <a:t>1</a:t>
            </a:r>
            <a:r>
              <a:rPr lang="ru-RU" b="1" dirty="0" smtClean="0">
                <a:solidFill>
                  <a:schemeClr val="bg2">
                    <a:lumMod val="25000"/>
                  </a:schemeClr>
                </a:solidFill>
              </a:rPr>
              <a:t> </a:t>
            </a:r>
            <a:r>
              <a:rPr lang="ru-RU" b="1" dirty="0" smtClean="0">
                <a:solidFill>
                  <a:schemeClr val="bg2">
                    <a:lumMod val="25000"/>
                  </a:schemeClr>
                </a:solidFill>
              </a:rPr>
              <a:t>класс</a:t>
            </a:r>
            <a:endParaRPr lang="ru-RU" b="1" dirty="0">
              <a:solidFill>
                <a:schemeClr val="bg2">
                  <a:lumMod val="25000"/>
                </a:schemeClr>
              </a:solidFill>
            </a:endParaRPr>
          </a:p>
        </p:txBody>
      </p:sp>
      <p:pic>
        <p:nvPicPr>
          <p:cNvPr id="5" name="Picture 4" descr="Map14_vs"/>
          <p:cNvPicPr>
            <a:picLocks noChangeAspect="1" noChangeArrowheads="1"/>
          </p:cNvPicPr>
          <p:nvPr/>
        </p:nvPicPr>
        <p:blipFill>
          <a:blip r:embed="rId2" cstate="email"/>
          <a:srcRect l="25719" r="5713" b="6142"/>
          <a:stretch>
            <a:fillRect/>
          </a:stretch>
        </p:blipFill>
        <p:spPr>
          <a:xfrm>
            <a:off x="0" y="3594549"/>
            <a:ext cx="3851920" cy="3263451"/>
          </a:xfrm>
          <a:prstGeom prst="rect">
            <a:avLst/>
          </a:prstGeom>
          <a:noFill/>
          <a:effectLst>
            <a:softEdge rad="317500"/>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Саша\Pictures\взятие казани.jpeg"/>
          <p:cNvPicPr>
            <a:picLocks noChangeAspect="1" noChangeArrowheads="1"/>
          </p:cNvPicPr>
          <p:nvPr/>
        </p:nvPicPr>
        <p:blipFill>
          <a:blip r:embed="rId2" cstate="email"/>
          <a:srcRect/>
          <a:stretch>
            <a:fillRect/>
          </a:stretch>
        </p:blipFill>
        <p:spPr bwMode="auto">
          <a:xfrm>
            <a:off x="3800174" y="2924944"/>
            <a:ext cx="5343826" cy="3933056"/>
          </a:xfrm>
          <a:prstGeom prst="rect">
            <a:avLst/>
          </a:prstGeom>
          <a:noFill/>
          <a:effectLst>
            <a:softEdge rad="317500"/>
          </a:effectLst>
        </p:spPr>
      </p:pic>
      <p:pic>
        <p:nvPicPr>
          <p:cNvPr id="5124" name="Picture 4" descr="C:\Users\Саша\Pictures\п. коровин. Взятие Казани Иоанном Грозным.jpg"/>
          <p:cNvPicPr>
            <a:picLocks noChangeAspect="1" noChangeArrowheads="1"/>
          </p:cNvPicPr>
          <p:nvPr/>
        </p:nvPicPr>
        <p:blipFill>
          <a:blip r:embed="rId3" cstate="email"/>
          <a:srcRect/>
          <a:stretch>
            <a:fillRect/>
          </a:stretch>
        </p:blipFill>
        <p:spPr bwMode="auto">
          <a:xfrm>
            <a:off x="0" y="2564904"/>
            <a:ext cx="3782463" cy="4293096"/>
          </a:xfrm>
          <a:prstGeom prst="rect">
            <a:avLst/>
          </a:prstGeom>
          <a:noFill/>
          <a:effectLst>
            <a:softEdge rad="127000"/>
          </a:effectLst>
        </p:spPr>
      </p:pic>
      <p:sp>
        <p:nvSpPr>
          <p:cNvPr id="5" name="Прямоугольник 4"/>
          <p:cNvSpPr/>
          <p:nvPr/>
        </p:nvSpPr>
        <p:spPr>
          <a:xfrm>
            <a:off x="251520" y="764704"/>
            <a:ext cx="8640960" cy="2016224"/>
          </a:xfrm>
          <a:prstGeom prst="rect">
            <a:avLst/>
          </a:prstGeom>
          <a:solidFill>
            <a:schemeClr val="accent5">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К 30 сентября кольцо осады сузилось. Между русскими боевыми башнями и крепостью оставался лишь ров глубиной 7 саженей. 1 октября (в праздник Покрова Богородицы) его засыпали, под городские стены сделали подкопы и взорвали их.</a:t>
            </a:r>
          </a:p>
          <a:p>
            <a:pPr algn="ctr"/>
            <a:r>
              <a:rPr lang="ru-RU" b="1" dirty="0" smtClean="0">
                <a:solidFill>
                  <a:schemeClr val="tx1"/>
                </a:solidFill>
              </a:rPr>
              <a:t> 2 октября начался решающий штурм. Казань пала.</a:t>
            </a:r>
            <a:br>
              <a:rPr lang="ru-RU" b="1" dirty="0" smtClean="0">
                <a:solidFill>
                  <a:schemeClr val="tx1"/>
                </a:solidFill>
              </a:rPr>
            </a:br>
            <a:r>
              <a:rPr lang="ru-RU" b="1" dirty="0" smtClean="0">
                <a:solidFill>
                  <a:schemeClr val="tx1"/>
                </a:solidFill>
              </a:rPr>
              <a:t>Однако окончательно покорили Казанское ханство лишь после подавления ряда восстаний 1552-1557 гг.</a:t>
            </a:r>
            <a:endParaRPr lang="ru-RU" b="1" dirty="0">
              <a:solidFill>
                <a:schemeClr val="tx1"/>
              </a:solidFill>
            </a:endParaRPr>
          </a:p>
        </p:txBody>
      </p:sp>
      <p:sp>
        <p:nvSpPr>
          <p:cNvPr id="6" name="Заголовок 2"/>
          <p:cNvSpPr txBox="1">
            <a:spLocks/>
          </p:cNvSpPr>
          <p:nvPr/>
        </p:nvSpPr>
        <p:spPr>
          <a:xfrm>
            <a:off x="457200" y="188640"/>
            <a:ext cx="8229600" cy="504056"/>
          </a:xfrm>
          <a:prstGeom prst="rect">
            <a:avLst/>
          </a:prstGeom>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2400" b="1" i="0" u="sng" strike="noStrike" kern="1200" cap="none" spc="0" normalizeH="0" baseline="0" noProof="0" dirty="0" smtClean="0">
                <a:ln>
                  <a:noFill/>
                </a:ln>
                <a:solidFill>
                  <a:srgbClr val="8A0000"/>
                </a:solidFill>
                <a:effectLst>
                  <a:outerShdw blurRad="31750" dist="25400" dir="5400000" algn="tl" rotWithShape="0">
                    <a:srgbClr val="000000">
                      <a:alpha val="25000"/>
                    </a:srgbClr>
                  </a:outerShdw>
                </a:effectLst>
                <a:uLnTx/>
                <a:uFillTx/>
                <a:latin typeface="+mj-lt"/>
                <a:ea typeface="+mj-ea"/>
                <a:cs typeface="+mj-cs"/>
              </a:rPr>
              <a:t>2. Присоединение Казанского ханства к России</a:t>
            </a:r>
            <a:br>
              <a:rPr kumimoji="0" lang="ru-RU" sz="2400" b="1" i="0" u="sng" strike="noStrike" kern="1200" cap="none" spc="0" normalizeH="0" baseline="0" noProof="0" dirty="0" smtClean="0">
                <a:ln>
                  <a:noFill/>
                </a:ln>
                <a:solidFill>
                  <a:srgbClr val="8A0000"/>
                </a:solidFill>
                <a:effectLst>
                  <a:outerShdw blurRad="31750" dist="25400" dir="5400000" algn="tl" rotWithShape="0">
                    <a:srgbClr val="000000">
                      <a:alpha val="25000"/>
                    </a:srgbClr>
                  </a:outerShdw>
                </a:effectLst>
                <a:uLnTx/>
                <a:uFillTx/>
                <a:latin typeface="+mj-lt"/>
                <a:ea typeface="+mj-ea"/>
                <a:cs typeface="+mj-cs"/>
              </a:rPr>
            </a:br>
            <a:endParaRPr kumimoji="0" lang="ru-RU" sz="2400" b="1" i="0" u="sng" strike="noStrike" kern="1200" cap="none" spc="0" normalizeH="0" baseline="0" noProof="0" dirty="0">
              <a:ln>
                <a:noFill/>
              </a:ln>
              <a:solidFill>
                <a:srgbClr val="8A0000"/>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Саша\Pictures\800px-ChurchMilitant.jpg"/>
          <p:cNvPicPr>
            <a:picLocks noChangeAspect="1" noChangeArrowheads="1"/>
          </p:cNvPicPr>
          <p:nvPr/>
        </p:nvPicPr>
        <p:blipFill>
          <a:blip r:embed="rId2" cstate="email"/>
          <a:srcRect/>
          <a:stretch>
            <a:fillRect/>
          </a:stretch>
        </p:blipFill>
        <p:spPr bwMode="auto">
          <a:xfrm>
            <a:off x="179512" y="3915941"/>
            <a:ext cx="8717212" cy="2942059"/>
          </a:xfrm>
          <a:prstGeom prst="rect">
            <a:avLst/>
          </a:prstGeom>
          <a:noFill/>
          <a:ln>
            <a:solidFill>
              <a:schemeClr val="accent6">
                <a:lumMod val="75000"/>
              </a:schemeClr>
            </a:solidFill>
          </a:ln>
          <a:effectLst>
            <a:softEdge rad="317500"/>
          </a:effectLst>
        </p:spPr>
      </p:pic>
      <p:sp>
        <p:nvSpPr>
          <p:cNvPr id="5" name="Прямоугольник 4"/>
          <p:cNvSpPr/>
          <p:nvPr/>
        </p:nvSpPr>
        <p:spPr>
          <a:xfrm>
            <a:off x="395536" y="5373216"/>
            <a:ext cx="8496944" cy="1224136"/>
          </a:xfrm>
          <a:prstGeom prst="rect">
            <a:avLst/>
          </a:prstGeom>
          <a:solidFill>
            <a:schemeClr val="accent4">
              <a:lumMod val="40000"/>
              <a:lumOff val="6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sz="2800" b="1" i="1" dirty="0" smtClean="0">
                <a:solidFill>
                  <a:schemeClr val="tx1"/>
                </a:solidFill>
              </a:rPr>
              <a:t>Почему Н.М. Карамзин сравнивает взятие </a:t>
            </a:r>
          </a:p>
          <a:p>
            <a:pPr algn="r"/>
            <a:r>
              <a:rPr lang="ru-RU" sz="2800" b="1" i="1" dirty="0" smtClean="0">
                <a:solidFill>
                  <a:schemeClr val="tx1"/>
                </a:solidFill>
              </a:rPr>
              <a:t>Казани с Мамаевой битвой?</a:t>
            </a:r>
            <a:endParaRPr lang="ru-RU" sz="2800" b="1" i="1" dirty="0">
              <a:solidFill>
                <a:schemeClr val="tx1"/>
              </a:solidFill>
            </a:endParaRPr>
          </a:p>
        </p:txBody>
      </p:sp>
      <p:pic>
        <p:nvPicPr>
          <p:cNvPr id="6148" name="Picture 4" descr="C:\Users\Саша\Pictures\картинки про школу\Рисунок1 (2).gif"/>
          <p:cNvPicPr>
            <a:picLocks noChangeAspect="1" noChangeArrowheads="1"/>
          </p:cNvPicPr>
          <p:nvPr/>
        </p:nvPicPr>
        <p:blipFill>
          <a:blip r:embed="rId3" cstate="email"/>
          <a:srcRect/>
          <a:stretch>
            <a:fillRect/>
          </a:stretch>
        </p:blipFill>
        <p:spPr bwMode="auto">
          <a:xfrm>
            <a:off x="467544" y="5445224"/>
            <a:ext cx="1152128" cy="1152128"/>
          </a:xfrm>
          <a:prstGeom prst="rect">
            <a:avLst/>
          </a:prstGeom>
          <a:noFill/>
        </p:spPr>
      </p:pic>
      <p:sp>
        <p:nvSpPr>
          <p:cNvPr id="3" name="Горизонтальный свиток 2"/>
          <p:cNvSpPr/>
          <p:nvPr/>
        </p:nvSpPr>
        <p:spPr>
          <a:xfrm>
            <a:off x="251520" y="0"/>
            <a:ext cx="8640960" cy="4437112"/>
          </a:xfrm>
          <a:prstGeom prst="horizontalScroll">
            <a:avLst/>
          </a:prstGeom>
          <a:solidFill>
            <a:schemeClr val="accent5">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4" name="Text Box 14"/>
          <p:cNvSpPr txBox="1">
            <a:spLocks noChangeArrowheads="1"/>
          </p:cNvSpPr>
          <p:nvPr/>
        </p:nvSpPr>
        <p:spPr bwMode="auto">
          <a:xfrm>
            <a:off x="755576" y="620688"/>
            <a:ext cx="8064896" cy="33547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defPPr>
              <a:defRPr lang="ru-RU"/>
            </a:defPPr>
            <a:lvl1pPr algn="ctr" eaLnBrk="1" hangingPunct="1">
              <a:defRPr sz="2400" i="1">
                <a:latin typeface="Georgia" pitchFamily="18"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ru-RU" sz="1600" b="1" dirty="0">
                <a:solidFill>
                  <a:srgbClr val="8A0000"/>
                </a:solidFill>
              </a:rPr>
              <a:t>Н.М. КАРАМЗИН О ВЗЯТИИ КАЗАНИ</a:t>
            </a:r>
          </a:p>
          <a:p>
            <a:endParaRPr lang="ru-RU" sz="1600" dirty="0"/>
          </a:p>
          <a:p>
            <a:r>
              <a:rPr lang="ru-RU" sz="1800" b="1" dirty="0"/>
              <a:t>Приступая к описанию достопамятной осады казанской, заметим, что она, вместе с Мамаевой битвою, до самых наших времен живет в памяти народа как славный подвиг древности, известный всем россиянам… два обстоятельства дали ее сию чрезвычайную знаменитость: она была первым нашим правильным опытом в искусстве брать укрепленные места, и защитники ее показали мужество удивительное, редкое, отчаяние истинно великодушное, так что победу купили мы весьма дорогою ценою.</a:t>
            </a:r>
          </a:p>
        </p:txBody>
      </p:sp>
      <p:sp>
        <p:nvSpPr>
          <p:cNvPr id="6" name="Прямоугольник 5"/>
          <p:cNvSpPr/>
          <p:nvPr/>
        </p:nvSpPr>
        <p:spPr>
          <a:xfrm>
            <a:off x="323528" y="5373216"/>
            <a:ext cx="8568952" cy="1224136"/>
          </a:xfrm>
          <a:prstGeom prst="rect">
            <a:avLst/>
          </a:prstGeom>
          <a:solidFill>
            <a:schemeClr val="accent4">
              <a:lumMod val="40000"/>
              <a:lumOff val="6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sz="2800" b="1" dirty="0" smtClean="0">
                <a:solidFill>
                  <a:schemeClr val="tx1"/>
                </a:solidFill>
              </a:rPr>
              <a:t>Какие доводы приводит автор </a:t>
            </a:r>
          </a:p>
          <a:p>
            <a:pPr algn="r"/>
            <a:r>
              <a:rPr lang="ru-RU" sz="2800" b="1" dirty="0" smtClean="0">
                <a:solidFill>
                  <a:schemeClr val="tx1"/>
                </a:solidFill>
              </a:rPr>
              <a:t>для доказательство своей оценки?</a:t>
            </a:r>
            <a:endParaRPr lang="ru-RU" sz="2800" b="1" dirty="0">
              <a:solidFill>
                <a:schemeClr val="tx1"/>
              </a:solidFill>
            </a:endParaRPr>
          </a:p>
        </p:txBody>
      </p:sp>
      <p:pic>
        <p:nvPicPr>
          <p:cNvPr id="6147" name="Picture 3" descr="C:\Users\Саша\Pictures\картинки про школу\Рисунок1 (2).gif"/>
          <p:cNvPicPr>
            <a:picLocks noChangeAspect="1" noChangeArrowheads="1"/>
          </p:cNvPicPr>
          <p:nvPr/>
        </p:nvPicPr>
        <p:blipFill>
          <a:blip r:embed="rId3" cstate="email"/>
          <a:srcRect/>
          <a:stretch>
            <a:fillRect/>
          </a:stretch>
        </p:blipFill>
        <p:spPr bwMode="auto">
          <a:xfrm>
            <a:off x="395536" y="5301208"/>
            <a:ext cx="1152128" cy="118869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linds(vertical)">
                                      <p:cBhvr>
                                        <p:cTn id="7" dur="10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linds(vertical)">
                                      <p:cBhvr>
                                        <p:cTn id="12" dur="1000"/>
                                        <p:tgtEl>
                                          <p:spTgt spid="3"/>
                                        </p:tgtEl>
                                      </p:cBhvr>
                                    </p:animEffect>
                                  </p:childTnLst>
                                </p:cTn>
                              </p:par>
                              <p:par>
                                <p:cTn id="13" presetID="3" presetClass="entr" presetSubtype="5"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vertical)">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linds(horizontal)">
                                      <p:cBhvr>
                                        <p:cTn id="20" dur="500"/>
                                        <p:tgtEl>
                                          <p:spTgt spid="5"/>
                                        </p:tgtEl>
                                      </p:cBhvr>
                                    </p:animEffect>
                                  </p:childTnLst>
                                </p:cTn>
                              </p:par>
                              <p:par>
                                <p:cTn id="21" presetID="22" presetClass="entr" presetSubtype="4" fill="hold" nodeType="withEffect">
                                  <p:stCondLst>
                                    <p:cond delay="0"/>
                                  </p:stCondLst>
                                  <p:childTnLst>
                                    <p:set>
                                      <p:cBhvr>
                                        <p:cTn id="22" dur="1" fill="hold">
                                          <p:stCondLst>
                                            <p:cond delay="0"/>
                                          </p:stCondLst>
                                        </p:cTn>
                                        <p:tgtEl>
                                          <p:spTgt spid="6148"/>
                                        </p:tgtEl>
                                        <p:attrNameLst>
                                          <p:attrName>style.visibility</p:attrName>
                                        </p:attrNameLst>
                                      </p:cBhvr>
                                      <p:to>
                                        <p:strVal val="visible"/>
                                      </p:to>
                                    </p:set>
                                    <p:animEffect transition="in" filter="wipe(down)">
                                      <p:cBhvr>
                                        <p:cTn id="23" dur="500"/>
                                        <p:tgtEl>
                                          <p:spTgt spid="6148"/>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linds(horizontal)">
                                      <p:cBhvr>
                                        <p:cTn id="28" dur="1000"/>
                                        <p:tgtEl>
                                          <p:spTgt spid="6"/>
                                        </p:tgtEl>
                                      </p:cBhvr>
                                    </p:animEffect>
                                  </p:childTnLst>
                                </p:cTn>
                              </p:par>
                              <p:par>
                                <p:cTn id="29" presetID="22" presetClass="entr" presetSubtype="4" fill="hold" nodeType="withEffect">
                                  <p:stCondLst>
                                    <p:cond delay="0"/>
                                  </p:stCondLst>
                                  <p:childTnLst>
                                    <p:set>
                                      <p:cBhvr>
                                        <p:cTn id="30" dur="1" fill="hold">
                                          <p:stCondLst>
                                            <p:cond delay="0"/>
                                          </p:stCondLst>
                                        </p:cTn>
                                        <p:tgtEl>
                                          <p:spTgt spid="6147"/>
                                        </p:tgtEl>
                                        <p:attrNameLst>
                                          <p:attrName>style.visibility</p:attrName>
                                        </p:attrNameLst>
                                      </p:cBhvr>
                                      <p:to>
                                        <p:strVal val="visible"/>
                                      </p:to>
                                    </p:set>
                                    <p:animEffect transition="in" filter="wipe(down)">
                                      <p:cBhvr>
                                        <p:cTn id="31"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P spid="4" grpId="0"/>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2"/>
          <p:cNvSpPr txBox="1">
            <a:spLocks/>
          </p:cNvSpPr>
          <p:nvPr/>
        </p:nvSpPr>
        <p:spPr>
          <a:xfrm>
            <a:off x="457200" y="188640"/>
            <a:ext cx="8229600" cy="504056"/>
          </a:xfrm>
          <a:prstGeom prst="rect">
            <a:avLst/>
          </a:prstGeom>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2400" b="1" i="0" u="sng" strike="noStrike" kern="1200" cap="none" spc="0" normalizeH="0" baseline="0" noProof="0" dirty="0" smtClean="0">
                <a:ln>
                  <a:noFill/>
                </a:ln>
                <a:solidFill>
                  <a:srgbClr val="8A0000"/>
                </a:solidFill>
                <a:effectLst>
                  <a:outerShdw blurRad="31750" dist="25400" dir="5400000" algn="tl" rotWithShape="0">
                    <a:srgbClr val="000000">
                      <a:alpha val="25000"/>
                    </a:srgbClr>
                  </a:outerShdw>
                </a:effectLst>
                <a:uLnTx/>
                <a:uFillTx/>
                <a:latin typeface="+mj-lt"/>
                <a:ea typeface="+mj-ea"/>
                <a:cs typeface="+mj-cs"/>
              </a:rPr>
              <a:t>3. Присоединение Астраханского ханства к России</a:t>
            </a:r>
            <a:br>
              <a:rPr kumimoji="0" lang="ru-RU" sz="2400" b="1" i="0" u="sng" strike="noStrike" kern="1200" cap="none" spc="0" normalizeH="0" baseline="0" noProof="0" dirty="0" smtClean="0">
                <a:ln>
                  <a:noFill/>
                </a:ln>
                <a:solidFill>
                  <a:srgbClr val="8A0000"/>
                </a:solidFill>
                <a:effectLst>
                  <a:outerShdw blurRad="31750" dist="25400" dir="5400000" algn="tl" rotWithShape="0">
                    <a:srgbClr val="000000">
                      <a:alpha val="25000"/>
                    </a:srgbClr>
                  </a:outerShdw>
                </a:effectLst>
                <a:uLnTx/>
                <a:uFillTx/>
                <a:latin typeface="+mj-lt"/>
                <a:ea typeface="+mj-ea"/>
                <a:cs typeface="+mj-cs"/>
              </a:rPr>
            </a:br>
            <a:endParaRPr kumimoji="0" lang="ru-RU" sz="2400" b="1" i="0" u="sng" strike="noStrike" kern="1200" cap="none" spc="0" normalizeH="0" baseline="0" noProof="0" dirty="0">
              <a:ln>
                <a:noFill/>
              </a:ln>
              <a:solidFill>
                <a:srgbClr val="8A0000"/>
              </a:solidFill>
              <a:effectLst>
                <a:outerShdw blurRad="31750" dist="25400" dir="5400000" algn="tl" rotWithShape="0">
                  <a:srgbClr val="000000">
                    <a:alpha val="25000"/>
                  </a:srgbClr>
                </a:outerShdw>
              </a:effectLst>
              <a:uLnTx/>
              <a:uFillTx/>
              <a:latin typeface="+mj-lt"/>
              <a:ea typeface="+mj-ea"/>
              <a:cs typeface="+mj-cs"/>
            </a:endParaRPr>
          </a:p>
        </p:txBody>
      </p:sp>
      <p:sp>
        <p:nvSpPr>
          <p:cNvPr id="4" name="Прямоугольник 3"/>
          <p:cNvSpPr/>
          <p:nvPr/>
        </p:nvSpPr>
        <p:spPr>
          <a:xfrm>
            <a:off x="179512" y="764704"/>
            <a:ext cx="4032448" cy="5904656"/>
          </a:xfrm>
          <a:prstGeom prst="rect">
            <a:avLst/>
          </a:prstGeom>
          <a:solidFill>
            <a:schemeClr val="accent4">
              <a:lumMod val="40000"/>
              <a:lumOff val="6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Когда Казань была завоевана, царю московскому покорились все инородцы, жившие по Волге (черемисы, мордва, чуваши), и все инородцы, кочевавшие в заволжских степях (башкиры, ногайцы, калмыки). Русской торговле очистился широкий и удобный путь на востоке. Только в самых низовьях Волги, при ее устьях, осталось непокоренным небольшое татарское Астраханское царство, которым правили потомки ханов Золотой Орды. Для того чтобы вполне овладеть Волгой до самого Каспийского моря, царь Иоанн Васильевич решил покорить и Астраханское царство.</a:t>
            </a:r>
            <a:endParaRPr lang="ru-RU" b="1" dirty="0">
              <a:solidFill>
                <a:schemeClr val="tx1"/>
              </a:solidFill>
            </a:endParaRPr>
          </a:p>
        </p:txBody>
      </p:sp>
      <p:pic>
        <p:nvPicPr>
          <p:cNvPr id="5" name="Picture 2"/>
          <p:cNvPicPr>
            <a:picLocks noChangeAspect="1" noChangeArrowheads="1"/>
          </p:cNvPicPr>
          <p:nvPr/>
        </p:nvPicPr>
        <p:blipFill>
          <a:blip r:embed="rId3" cstate="email"/>
          <a:srcRect/>
          <a:stretch>
            <a:fillRect/>
          </a:stretch>
        </p:blipFill>
        <p:spPr bwMode="auto">
          <a:xfrm>
            <a:off x="4427984" y="710058"/>
            <a:ext cx="4536504" cy="5906836"/>
          </a:xfrm>
          <a:prstGeom prst="roundRect">
            <a:avLst/>
          </a:prstGeom>
          <a:noFill/>
          <a:ln w="57150" cmpd="thickThin">
            <a:solidFill>
              <a:schemeClr val="accent4">
                <a:lumMod val="50000"/>
              </a:schemeClr>
            </a:solidFill>
            <a:miter lim="800000"/>
            <a:headEnd/>
            <a:tailEnd/>
          </a:ln>
        </p:spPr>
      </p:pic>
      <p:pic>
        <p:nvPicPr>
          <p:cNvPr id="10242" name="Picture 2" descr="C:\Users\Саша\Downloads\Astrahan.jpg"/>
          <p:cNvPicPr>
            <a:picLocks noChangeAspect="1" noChangeArrowheads="1"/>
          </p:cNvPicPr>
          <p:nvPr/>
        </p:nvPicPr>
        <p:blipFill>
          <a:blip r:embed="rId4" cstate="email"/>
          <a:srcRect/>
          <a:stretch>
            <a:fillRect/>
          </a:stretch>
        </p:blipFill>
        <p:spPr bwMode="auto">
          <a:xfrm>
            <a:off x="4578531" y="4141093"/>
            <a:ext cx="4565469" cy="2716907"/>
          </a:xfrm>
          <a:prstGeom prst="rect">
            <a:avLst/>
          </a:prstGeom>
          <a:noFill/>
          <a:effectLst>
            <a:softEdge rad="317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vertic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nodeType="clickEffect">
                                  <p:stCondLst>
                                    <p:cond delay="0"/>
                                  </p:stCondLst>
                                  <p:childTnLst>
                                    <p:set>
                                      <p:cBhvr>
                                        <p:cTn id="16" dur="1" fill="hold">
                                          <p:stCondLst>
                                            <p:cond delay="0"/>
                                          </p:stCondLst>
                                        </p:cTn>
                                        <p:tgtEl>
                                          <p:spTgt spid="10242"/>
                                        </p:tgtEl>
                                        <p:attrNameLst>
                                          <p:attrName>style.visibility</p:attrName>
                                        </p:attrNameLst>
                                      </p:cBhvr>
                                      <p:to>
                                        <p:strVal val="visible"/>
                                      </p:to>
                                    </p:set>
                                    <p:animEffect transition="in" filter="blinds(vertical)">
                                      <p:cBhvr>
                                        <p:cTn id="17" dur="10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2"/>
          <p:cNvSpPr txBox="1">
            <a:spLocks/>
          </p:cNvSpPr>
          <p:nvPr/>
        </p:nvSpPr>
        <p:spPr>
          <a:xfrm>
            <a:off x="457200" y="188640"/>
            <a:ext cx="8229600" cy="504056"/>
          </a:xfrm>
          <a:prstGeom prst="rect">
            <a:avLst/>
          </a:prstGeom>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2400" b="1" i="0" u="sng" strike="noStrike" kern="1200" cap="none" spc="0" normalizeH="0" baseline="0" noProof="0" dirty="0" smtClean="0">
                <a:ln>
                  <a:noFill/>
                </a:ln>
                <a:solidFill>
                  <a:srgbClr val="8A0000"/>
                </a:solidFill>
                <a:effectLst>
                  <a:outerShdw blurRad="31750" dist="25400" dir="5400000" algn="tl" rotWithShape="0">
                    <a:srgbClr val="000000">
                      <a:alpha val="25000"/>
                    </a:srgbClr>
                  </a:outerShdw>
                </a:effectLst>
                <a:uLnTx/>
                <a:uFillTx/>
                <a:latin typeface="+mj-lt"/>
                <a:ea typeface="+mj-ea"/>
                <a:cs typeface="+mj-cs"/>
              </a:rPr>
              <a:t>3. Присоединение Астраханского ханства к России</a:t>
            </a:r>
            <a:br>
              <a:rPr kumimoji="0" lang="ru-RU" sz="2400" b="1" i="0" u="sng" strike="noStrike" kern="1200" cap="none" spc="0" normalizeH="0" baseline="0" noProof="0" dirty="0" smtClean="0">
                <a:ln>
                  <a:noFill/>
                </a:ln>
                <a:solidFill>
                  <a:srgbClr val="8A0000"/>
                </a:solidFill>
                <a:effectLst>
                  <a:outerShdw blurRad="31750" dist="25400" dir="5400000" algn="tl" rotWithShape="0">
                    <a:srgbClr val="000000">
                      <a:alpha val="25000"/>
                    </a:srgbClr>
                  </a:outerShdw>
                </a:effectLst>
                <a:uLnTx/>
                <a:uFillTx/>
                <a:latin typeface="+mj-lt"/>
                <a:ea typeface="+mj-ea"/>
                <a:cs typeface="+mj-cs"/>
              </a:rPr>
            </a:br>
            <a:endParaRPr kumimoji="0" lang="ru-RU" sz="2400" b="1" i="0" u="sng" strike="noStrike" kern="1200" cap="none" spc="0" normalizeH="0" baseline="0" noProof="0" dirty="0">
              <a:ln>
                <a:noFill/>
              </a:ln>
              <a:solidFill>
                <a:srgbClr val="8A0000"/>
              </a:solidFill>
              <a:effectLst>
                <a:outerShdw blurRad="31750" dist="25400" dir="5400000" algn="tl" rotWithShape="0">
                  <a:srgbClr val="000000">
                    <a:alpha val="25000"/>
                  </a:srgbClr>
                </a:outerShdw>
              </a:effectLst>
              <a:uLnTx/>
              <a:uFillTx/>
              <a:latin typeface="+mj-lt"/>
              <a:ea typeface="+mj-ea"/>
              <a:cs typeface="+mj-cs"/>
            </a:endParaRPr>
          </a:p>
        </p:txBody>
      </p:sp>
      <p:sp>
        <p:nvSpPr>
          <p:cNvPr id="3" name="Скругленный прямоугольник 2"/>
          <p:cNvSpPr/>
          <p:nvPr/>
        </p:nvSpPr>
        <p:spPr>
          <a:xfrm>
            <a:off x="5436096" y="692696"/>
            <a:ext cx="3707904" cy="5976664"/>
          </a:xfrm>
          <a:prstGeom prst="roundRect">
            <a:avLst/>
          </a:prstGeom>
          <a:solidFill>
            <a:schemeClr val="accent4">
              <a:lumMod val="40000"/>
              <a:lumOff val="6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 С этой целью он воспользовался разногласиями между астраханскими царями и ногайцами, кочевавшими в заволжских степях Царь Иоанн IV стал помогать ногайцам против астраханского царя, а затем в 1556 году послал сильное войско по Волге к Астрахани. Царь астраханский был разбит, и вместо него Астраханью стал править русский воевода. С тех пор Астрахань стала русским торговым городом, в котором начали селиться русские люди, и Астраханское царство было присоединено к Московскому государству.</a:t>
            </a:r>
            <a:endParaRPr lang="ru-RU" b="1" dirty="0">
              <a:solidFill>
                <a:schemeClr val="tx1"/>
              </a:solidFill>
            </a:endParaRPr>
          </a:p>
        </p:txBody>
      </p:sp>
      <p:pic>
        <p:nvPicPr>
          <p:cNvPr id="5" name="Picture 4" descr="C:\Users\Саша\Downloads\593333-ab9ca4c36390a788.jpg"/>
          <p:cNvPicPr>
            <a:picLocks noChangeAspect="1" noChangeArrowheads="1"/>
          </p:cNvPicPr>
          <p:nvPr/>
        </p:nvPicPr>
        <p:blipFill>
          <a:blip r:embed="rId2" cstate="email"/>
          <a:srcRect/>
          <a:stretch>
            <a:fillRect/>
          </a:stretch>
        </p:blipFill>
        <p:spPr bwMode="auto">
          <a:xfrm>
            <a:off x="0" y="764704"/>
            <a:ext cx="5339792" cy="5860748"/>
          </a:xfrm>
          <a:prstGeom prst="rect">
            <a:avLst/>
          </a:prstGeom>
          <a:noFill/>
          <a:ln>
            <a:solidFill>
              <a:srgbClr val="00B05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vertical)">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2"/>
          <p:cNvSpPr txBox="1">
            <a:spLocks/>
          </p:cNvSpPr>
          <p:nvPr/>
        </p:nvSpPr>
        <p:spPr>
          <a:xfrm>
            <a:off x="457200" y="188640"/>
            <a:ext cx="8229600" cy="504056"/>
          </a:xfrm>
          <a:prstGeom prst="rect">
            <a:avLst/>
          </a:prstGeom>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2400" b="1" i="0" u="sng" strike="noStrike" kern="1200" cap="none" spc="0" normalizeH="0" baseline="0" noProof="0" dirty="0" smtClean="0">
                <a:ln>
                  <a:noFill/>
                </a:ln>
                <a:solidFill>
                  <a:srgbClr val="8A0000"/>
                </a:solidFill>
                <a:effectLst>
                  <a:outerShdw blurRad="31750" dist="25400" dir="5400000" algn="tl" rotWithShape="0">
                    <a:srgbClr val="000000">
                      <a:alpha val="25000"/>
                    </a:srgbClr>
                  </a:outerShdw>
                </a:effectLst>
                <a:uLnTx/>
                <a:uFillTx/>
                <a:latin typeface="+mj-lt"/>
                <a:ea typeface="+mj-ea"/>
                <a:cs typeface="+mj-cs"/>
              </a:rPr>
              <a:t>2. Присоединение Астраханского ханства к России</a:t>
            </a:r>
            <a:br>
              <a:rPr kumimoji="0" lang="ru-RU" sz="2400" b="1" i="0" u="sng" strike="noStrike" kern="1200" cap="none" spc="0" normalizeH="0" baseline="0" noProof="0" dirty="0" smtClean="0">
                <a:ln>
                  <a:noFill/>
                </a:ln>
                <a:solidFill>
                  <a:srgbClr val="8A0000"/>
                </a:solidFill>
                <a:effectLst>
                  <a:outerShdw blurRad="31750" dist="25400" dir="5400000" algn="tl" rotWithShape="0">
                    <a:srgbClr val="000000">
                      <a:alpha val="25000"/>
                    </a:srgbClr>
                  </a:outerShdw>
                </a:effectLst>
                <a:uLnTx/>
                <a:uFillTx/>
                <a:latin typeface="+mj-lt"/>
                <a:ea typeface="+mj-ea"/>
                <a:cs typeface="+mj-cs"/>
              </a:rPr>
            </a:br>
            <a:endParaRPr kumimoji="0" lang="ru-RU" sz="2400" b="1" i="0" u="sng" strike="noStrike" kern="1200" cap="none" spc="0" normalizeH="0" baseline="0" noProof="0" dirty="0">
              <a:ln>
                <a:noFill/>
              </a:ln>
              <a:solidFill>
                <a:srgbClr val="8A0000"/>
              </a:solidFill>
              <a:effectLst>
                <a:outerShdw blurRad="31750" dist="25400" dir="5400000" algn="tl" rotWithShape="0">
                  <a:srgbClr val="000000">
                    <a:alpha val="25000"/>
                  </a:srgbClr>
                </a:outerShdw>
              </a:effectLst>
              <a:uLnTx/>
              <a:uFillTx/>
              <a:latin typeface="+mj-lt"/>
              <a:ea typeface="+mj-ea"/>
              <a:cs typeface="+mj-cs"/>
            </a:endParaRPr>
          </a:p>
        </p:txBody>
      </p:sp>
      <p:pic>
        <p:nvPicPr>
          <p:cNvPr id="9218" name="Picture 2" descr="C:\Users\Саша\Pictures\карты\39_16 - копия (2).jpg"/>
          <p:cNvPicPr>
            <a:picLocks noChangeAspect="1" noChangeArrowheads="1"/>
          </p:cNvPicPr>
          <p:nvPr/>
        </p:nvPicPr>
        <p:blipFill>
          <a:blip r:embed="rId2" cstate="email"/>
          <a:srcRect/>
          <a:stretch>
            <a:fillRect/>
          </a:stretch>
        </p:blipFill>
        <p:spPr bwMode="auto">
          <a:xfrm>
            <a:off x="0" y="0"/>
            <a:ext cx="9156792" cy="6669360"/>
          </a:xfrm>
          <a:prstGeom prst="rect">
            <a:avLst/>
          </a:prstGeom>
          <a:noFill/>
        </p:spPr>
      </p:pic>
      <p:sp>
        <p:nvSpPr>
          <p:cNvPr id="4" name="Скругленный прямоугольник 3"/>
          <p:cNvSpPr/>
          <p:nvPr/>
        </p:nvSpPr>
        <p:spPr>
          <a:xfrm>
            <a:off x="4283968" y="3140968"/>
            <a:ext cx="864096" cy="288032"/>
          </a:xfrm>
          <a:prstGeom prst="roundRect">
            <a:avLst/>
          </a:prstGeom>
          <a:solidFill>
            <a:schemeClr val="accent3">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1552 г.</a:t>
            </a:r>
            <a:endParaRPr lang="ru-RU" dirty="0">
              <a:solidFill>
                <a:schemeClr val="tx1"/>
              </a:solidFill>
            </a:endParaRPr>
          </a:p>
        </p:txBody>
      </p:sp>
      <p:sp>
        <p:nvSpPr>
          <p:cNvPr id="5" name="Скругленный прямоугольник 4"/>
          <p:cNvSpPr/>
          <p:nvPr/>
        </p:nvSpPr>
        <p:spPr>
          <a:xfrm>
            <a:off x="3779912" y="5157192"/>
            <a:ext cx="864096" cy="288032"/>
          </a:xfrm>
          <a:prstGeom prst="roundRect">
            <a:avLst/>
          </a:prstGeom>
          <a:solidFill>
            <a:schemeClr val="accent3">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1556 г.</a:t>
            </a:r>
            <a:endParaRPr lang="ru-RU" dirty="0">
              <a:solidFill>
                <a:schemeClr val="tx1"/>
              </a:solidFill>
            </a:endParaRPr>
          </a:p>
        </p:txBody>
      </p:sp>
      <p:sp>
        <p:nvSpPr>
          <p:cNvPr id="6" name="Скругленный прямоугольник 5"/>
          <p:cNvSpPr/>
          <p:nvPr/>
        </p:nvSpPr>
        <p:spPr>
          <a:xfrm>
            <a:off x="4788024" y="4293096"/>
            <a:ext cx="864096" cy="288032"/>
          </a:xfrm>
          <a:prstGeom prst="roundRect">
            <a:avLst/>
          </a:prstGeom>
          <a:solidFill>
            <a:schemeClr val="accent3">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1556 г.</a:t>
            </a:r>
            <a:endParaRPr lang="ru-RU" dirty="0">
              <a:solidFill>
                <a:schemeClr val="tx1"/>
              </a:solidFill>
            </a:endParaRPr>
          </a:p>
        </p:txBody>
      </p:sp>
      <p:sp>
        <p:nvSpPr>
          <p:cNvPr id="7" name="Скругленный прямоугольник 6"/>
          <p:cNvSpPr/>
          <p:nvPr/>
        </p:nvSpPr>
        <p:spPr>
          <a:xfrm>
            <a:off x="5436096" y="3501008"/>
            <a:ext cx="864096" cy="288032"/>
          </a:xfrm>
          <a:prstGeom prst="roundRect">
            <a:avLst/>
          </a:prstGeom>
          <a:solidFill>
            <a:schemeClr val="accent3">
              <a:lumMod val="40000"/>
              <a:lumOff val="6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1557 г.</a:t>
            </a:r>
            <a:endParaRPr lang="ru-RU"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Саша\Pictures\картинки про школу\Рисунок1 (2).gif"/>
          <p:cNvPicPr>
            <a:picLocks noChangeAspect="1" noChangeArrowheads="1"/>
          </p:cNvPicPr>
          <p:nvPr/>
        </p:nvPicPr>
        <p:blipFill>
          <a:blip r:embed="rId2" cstate="email"/>
          <a:srcRect/>
          <a:stretch>
            <a:fillRect/>
          </a:stretch>
        </p:blipFill>
        <p:spPr bwMode="auto">
          <a:xfrm>
            <a:off x="7740352" y="332656"/>
            <a:ext cx="942749" cy="972666"/>
          </a:xfrm>
          <a:prstGeom prst="rect">
            <a:avLst/>
          </a:prstGeom>
          <a:noFill/>
        </p:spPr>
      </p:pic>
      <p:sp>
        <p:nvSpPr>
          <p:cNvPr id="5" name="Скругленный прямоугольник 4"/>
          <p:cNvSpPr/>
          <p:nvPr/>
        </p:nvSpPr>
        <p:spPr>
          <a:xfrm>
            <a:off x="323528" y="1772816"/>
            <a:ext cx="8568952" cy="1584176"/>
          </a:xfrm>
          <a:prstGeom prst="roundRect">
            <a:avLst/>
          </a:prstGeom>
          <a:solidFill>
            <a:schemeClr val="accent6">
              <a:lumMod val="40000"/>
              <a:lumOff val="6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rPr>
              <a:t>Взятие Казани и Астрахани стало для Ивана </a:t>
            </a:r>
            <a:r>
              <a:rPr lang="en-US" sz="2400" b="1" dirty="0" smtClean="0">
                <a:solidFill>
                  <a:srgbClr val="002060"/>
                </a:solidFill>
              </a:rPr>
              <a:t>IV</a:t>
            </a:r>
            <a:r>
              <a:rPr lang="ru-RU" sz="2400" b="1" dirty="0" smtClean="0">
                <a:solidFill>
                  <a:srgbClr val="002060"/>
                </a:solidFill>
              </a:rPr>
              <a:t> одним из аргументов в пользу его царского достоинства – казанский и астраханский ханы назывались царями.</a:t>
            </a:r>
            <a:endParaRPr lang="ru-RU" sz="2400" b="1" dirty="0">
              <a:solidFill>
                <a:srgbClr val="002060"/>
              </a:solidFill>
            </a:endParaRPr>
          </a:p>
        </p:txBody>
      </p:sp>
      <p:sp>
        <p:nvSpPr>
          <p:cNvPr id="6" name="Скругленный прямоугольник 5"/>
          <p:cNvSpPr/>
          <p:nvPr/>
        </p:nvSpPr>
        <p:spPr>
          <a:xfrm>
            <a:off x="251520" y="5085184"/>
            <a:ext cx="8640960" cy="1584176"/>
          </a:xfrm>
          <a:prstGeom prst="roundRect">
            <a:avLst/>
          </a:prstGeom>
          <a:solidFill>
            <a:schemeClr val="accent4">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rPr>
              <a:t>Ликвидировав постоянный очаг военный угрозы на Востоке, Россия могла сосредоточиться на решении не менее актуальных проблем на западном направлении.</a:t>
            </a:r>
            <a:endParaRPr lang="ru-RU" sz="2400" b="1" dirty="0">
              <a:solidFill>
                <a:srgbClr val="002060"/>
              </a:solidFill>
            </a:endParaRPr>
          </a:p>
        </p:txBody>
      </p:sp>
      <p:sp>
        <p:nvSpPr>
          <p:cNvPr id="8" name="Скругленный прямоугольник 7"/>
          <p:cNvSpPr/>
          <p:nvPr/>
        </p:nvSpPr>
        <p:spPr>
          <a:xfrm>
            <a:off x="251520" y="3429000"/>
            <a:ext cx="8640960" cy="1584176"/>
          </a:xfrm>
          <a:prstGeom prst="roundRect">
            <a:avLst/>
          </a:prstGeom>
          <a:solidFill>
            <a:schemeClr val="accent2">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rPr>
              <a:t>Государство получило большое количество плодородной и малонаселенной земли; к государству добровольно присоединились многие народности и племена: башкиры, удмурты, кабардинцы, чуваши.</a:t>
            </a:r>
            <a:endParaRPr lang="ru-RU" sz="2400" b="1" dirty="0">
              <a:solidFill>
                <a:srgbClr val="002060"/>
              </a:solidFill>
            </a:endParaRPr>
          </a:p>
        </p:txBody>
      </p:sp>
      <p:sp>
        <p:nvSpPr>
          <p:cNvPr id="3" name="Прямоугольник 2"/>
          <p:cNvSpPr/>
          <p:nvPr/>
        </p:nvSpPr>
        <p:spPr>
          <a:xfrm>
            <a:off x="467544" y="332656"/>
            <a:ext cx="8424936" cy="936104"/>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smtClean="0">
                <a:solidFill>
                  <a:schemeClr val="tx1"/>
                </a:solidFill>
              </a:rPr>
              <a:t>Каково значение присоединения Казанского и Астраханского ханств к Российскому государству?</a:t>
            </a:r>
            <a:endParaRPr lang="ru-RU" sz="2400" b="1" dirty="0">
              <a:solidFill>
                <a:schemeClr val="tx1"/>
              </a:solidFill>
            </a:endParaRPr>
          </a:p>
        </p:txBody>
      </p:sp>
      <p:pic>
        <p:nvPicPr>
          <p:cNvPr id="1026" name="Picture 2" descr="C:\Users\Саша\Pictures\картинки про школу\26.png"/>
          <p:cNvPicPr>
            <a:picLocks noChangeAspect="1" noChangeArrowheads="1"/>
          </p:cNvPicPr>
          <p:nvPr/>
        </p:nvPicPr>
        <p:blipFill>
          <a:blip r:embed="rId3" cstate="print"/>
          <a:srcRect/>
          <a:stretch>
            <a:fillRect/>
          </a:stretch>
        </p:blipFill>
        <p:spPr bwMode="auto">
          <a:xfrm>
            <a:off x="7812360" y="332656"/>
            <a:ext cx="914400" cy="914400"/>
          </a:xfrm>
          <a:prstGeom prst="rect">
            <a:avLst/>
          </a:prstGeom>
          <a:noFill/>
        </p:spPr>
      </p:pic>
      <p:sp>
        <p:nvSpPr>
          <p:cNvPr id="7" name="Скругленный прямоугольник 6"/>
          <p:cNvSpPr/>
          <p:nvPr/>
        </p:nvSpPr>
        <p:spPr>
          <a:xfrm>
            <a:off x="323528" y="188640"/>
            <a:ext cx="8568952" cy="1584176"/>
          </a:xfrm>
          <a:prstGeom prst="roundRect">
            <a:avLst/>
          </a:prstGeom>
          <a:solidFill>
            <a:schemeClr val="accent5">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rPr>
              <a:t>Взятие русскими войсками этих ханств сделало Волгу «русской рекой». Вся Волга от истоков до устья стала русской, это привело к активной внутренней и внешней торговле с государствами и народами Востока.</a:t>
            </a:r>
            <a:endParaRPr lang="ru-RU" sz="24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10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wipe(down)">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5"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vertical)">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5"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linds(vertical)">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5"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vertical)">
                                      <p:cBhvr>
                                        <p:cTn id="25" dur="10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5"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linds(vertical)">
                                      <p:cBhvr>
                                        <p:cTn id="3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3"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0"/>
            <a:ext cx="5636504" cy="461665"/>
          </a:xfrm>
          <a:prstGeom prst="rect">
            <a:avLst/>
          </a:prstGeom>
        </p:spPr>
        <p:txBody>
          <a:bodyPr wrap="square">
            <a:spAutoFit/>
          </a:bodyPr>
          <a:lstStyle/>
          <a:p>
            <a:r>
              <a:rPr lang="ru-RU" sz="2400" b="1" u="sng" dirty="0" smtClean="0">
                <a:solidFill>
                  <a:srgbClr val="C00000"/>
                </a:solidFill>
                <a:effectLst>
                  <a:outerShdw blurRad="38100" dist="38100" dir="2700000" algn="tl">
                    <a:srgbClr val="000000">
                      <a:alpha val="43137"/>
                    </a:srgbClr>
                  </a:outerShdw>
                </a:effectLst>
              </a:rPr>
              <a:t>4. Отношения с Крымским ханством</a:t>
            </a:r>
          </a:p>
        </p:txBody>
      </p:sp>
      <p:pic>
        <p:nvPicPr>
          <p:cNvPr id="11266" name="Picture 2"/>
          <p:cNvPicPr>
            <a:picLocks noChangeAspect="1" noChangeArrowheads="1"/>
          </p:cNvPicPr>
          <p:nvPr/>
        </p:nvPicPr>
        <p:blipFill>
          <a:blip r:embed="rId2" cstate="email"/>
          <a:srcRect l="3227" t="5318" r="18178"/>
          <a:stretch>
            <a:fillRect/>
          </a:stretch>
        </p:blipFill>
        <p:spPr bwMode="auto">
          <a:xfrm>
            <a:off x="0" y="2420888"/>
            <a:ext cx="6696744" cy="4437112"/>
          </a:xfrm>
          <a:prstGeom prst="rect">
            <a:avLst/>
          </a:prstGeom>
          <a:noFill/>
          <a:ln w="57150" cmpd="thickThin">
            <a:solidFill>
              <a:schemeClr val="tx2">
                <a:lumMod val="50000"/>
              </a:schemeClr>
            </a:solidFill>
            <a:miter lim="800000"/>
            <a:headEnd/>
            <a:tailEnd/>
          </a:ln>
        </p:spPr>
      </p:pic>
      <p:pic>
        <p:nvPicPr>
          <p:cNvPr id="11267" name="Picture 3" descr="C:\Users\Саша\Downloads\воины крымского ханства.jpg"/>
          <p:cNvPicPr>
            <a:picLocks noChangeAspect="1" noChangeArrowheads="1"/>
          </p:cNvPicPr>
          <p:nvPr/>
        </p:nvPicPr>
        <p:blipFill>
          <a:blip r:embed="rId3" cstate="email"/>
          <a:srcRect l="12200" t="11361" r="15637" b="11360"/>
          <a:stretch>
            <a:fillRect/>
          </a:stretch>
        </p:blipFill>
        <p:spPr bwMode="auto">
          <a:xfrm>
            <a:off x="6119664" y="3140968"/>
            <a:ext cx="3024336" cy="3312368"/>
          </a:xfrm>
          <a:prstGeom prst="rect">
            <a:avLst/>
          </a:prstGeom>
          <a:noFill/>
          <a:effectLst>
            <a:softEdge rad="127000"/>
          </a:effectLst>
        </p:spPr>
      </p:pic>
      <p:sp>
        <p:nvSpPr>
          <p:cNvPr id="5" name="Скругленный прямоугольник 4"/>
          <p:cNvSpPr/>
          <p:nvPr/>
        </p:nvSpPr>
        <p:spPr>
          <a:xfrm>
            <a:off x="323528" y="620688"/>
            <a:ext cx="8496944" cy="1512168"/>
          </a:xfrm>
          <a:prstGeom prst="roundRect">
            <a:avLst/>
          </a:prstGeom>
          <a:solidFill>
            <a:schemeClr val="accent2">
              <a:lumMod val="20000"/>
              <a:lumOff val="8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rPr>
              <a:t>Из выделившихся из Золотой Орды татарских ханств неподвластным Москве оставалось только </a:t>
            </a:r>
            <a:r>
              <a:rPr lang="ru-RU" sz="2400" b="1" dirty="0" smtClean="0">
                <a:solidFill>
                  <a:srgbClr val="8A0000"/>
                </a:solidFill>
                <a:effectLst>
                  <a:outerShdw blurRad="38100" dist="38100" dir="2700000" algn="tl">
                    <a:srgbClr val="000000">
                      <a:alpha val="43137"/>
                    </a:srgbClr>
                  </a:outerShdw>
                </a:effectLst>
              </a:rPr>
              <a:t>Крымское</a:t>
            </a:r>
            <a:r>
              <a:rPr lang="ru-RU" sz="2400" b="1" dirty="0" smtClean="0">
                <a:solidFill>
                  <a:srgbClr val="002060"/>
                </a:solidFill>
                <a:effectLst>
                  <a:outerShdw blurRad="38100" dist="38100" dir="2700000" algn="tl">
                    <a:srgbClr val="000000">
                      <a:alpha val="43137"/>
                    </a:srgbClr>
                  </a:outerShdw>
                </a:effectLst>
              </a:rPr>
              <a:t> </a:t>
            </a:r>
            <a:r>
              <a:rPr lang="ru-RU" sz="2400" b="1" dirty="0" smtClean="0">
                <a:solidFill>
                  <a:srgbClr val="8A0000"/>
                </a:solidFill>
                <a:effectLst>
                  <a:outerShdw blurRad="38100" dist="38100" dir="2700000" algn="tl">
                    <a:srgbClr val="000000">
                      <a:alpha val="43137"/>
                    </a:srgbClr>
                  </a:outerShdw>
                </a:effectLst>
              </a:rPr>
              <a:t>ханство</a:t>
            </a:r>
            <a:r>
              <a:rPr lang="ru-RU" sz="2400" b="1" dirty="0" smtClean="0">
                <a:solidFill>
                  <a:srgbClr val="002060"/>
                </a:solidFill>
              </a:rPr>
              <a:t> – вассал могущественной Османской империи.</a:t>
            </a:r>
            <a:endParaRPr lang="ru-RU" sz="2400" b="1" dirty="0">
              <a:solidFill>
                <a:srgbClr val="002060"/>
              </a:solidFill>
            </a:endParaRPr>
          </a:p>
        </p:txBody>
      </p:sp>
      <p:sp>
        <p:nvSpPr>
          <p:cNvPr id="6" name="Прямоугольник 5"/>
          <p:cNvSpPr/>
          <p:nvPr/>
        </p:nvSpPr>
        <p:spPr>
          <a:xfrm>
            <a:off x="6372200" y="6309320"/>
            <a:ext cx="2771800" cy="360040"/>
          </a:xfrm>
          <a:prstGeom prst="rect">
            <a:avLst/>
          </a:prstGeom>
          <a:solidFill>
            <a:schemeClr val="accent1">
              <a:lumMod val="20000"/>
              <a:lumOff val="80000"/>
            </a:schemeClr>
          </a:solidFill>
          <a:ln w="127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chemeClr val="tx1"/>
                </a:solidFill>
              </a:rPr>
              <a:t>Воины крымского хана</a:t>
            </a:r>
            <a:endParaRPr lang="ru-RU" sz="14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ipe(down)">
                                      <p:cBhvr>
                                        <p:cTn id="7" dur="10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vertical)">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nodeType="clickEffect">
                                  <p:stCondLst>
                                    <p:cond delay="0"/>
                                  </p:stCondLst>
                                  <p:childTnLst>
                                    <p:set>
                                      <p:cBhvr>
                                        <p:cTn id="16" dur="1" fill="hold">
                                          <p:stCondLst>
                                            <p:cond delay="0"/>
                                          </p:stCondLst>
                                        </p:cTn>
                                        <p:tgtEl>
                                          <p:spTgt spid="11267"/>
                                        </p:tgtEl>
                                        <p:attrNameLst>
                                          <p:attrName>style.visibility</p:attrName>
                                        </p:attrNameLst>
                                      </p:cBhvr>
                                      <p:to>
                                        <p:strVal val="visible"/>
                                      </p:to>
                                    </p:set>
                                    <p:animEffect transition="in" filter="barn(inHorizontal)">
                                      <p:cBhvr>
                                        <p:cTn id="17" dur="500"/>
                                        <p:tgtEl>
                                          <p:spTgt spid="11267"/>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0"/>
            <a:ext cx="5337551" cy="461665"/>
          </a:xfrm>
          <a:prstGeom prst="rect">
            <a:avLst/>
          </a:prstGeom>
        </p:spPr>
        <p:txBody>
          <a:bodyPr wrap="none">
            <a:spAutoFit/>
          </a:bodyPr>
          <a:lstStyle/>
          <a:p>
            <a:r>
              <a:rPr lang="ru-RU" sz="2400" b="1" u="sng" dirty="0" smtClean="0">
                <a:solidFill>
                  <a:srgbClr val="C00000"/>
                </a:solidFill>
                <a:effectLst>
                  <a:outerShdw blurRad="38100" dist="38100" dir="2700000" algn="tl">
                    <a:srgbClr val="000000">
                      <a:alpha val="43137"/>
                    </a:srgbClr>
                  </a:outerShdw>
                </a:effectLst>
              </a:rPr>
              <a:t>4. Отношения с Крымским ханством</a:t>
            </a:r>
          </a:p>
        </p:txBody>
      </p:sp>
      <p:pic>
        <p:nvPicPr>
          <p:cNvPr id="12290" name="Picture 2" descr="C:\Users\Саша\Downloads\зачесная черта.jpg"/>
          <p:cNvPicPr>
            <a:picLocks noChangeAspect="1" noChangeArrowheads="1"/>
          </p:cNvPicPr>
          <p:nvPr/>
        </p:nvPicPr>
        <p:blipFill>
          <a:blip r:embed="rId2" cstate="email"/>
          <a:srcRect/>
          <a:stretch>
            <a:fillRect/>
          </a:stretch>
        </p:blipFill>
        <p:spPr bwMode="auto">
          <a:xfrm>
            <a:off x="3779912" y="3336837"/>
            <a:ext cx="5364088" cy="3521163"/>
          </a:xfrm>
          <a:prstGeom prst="rect">
            <a:avLst/>
          </a:prstGeom>
          <a:noFill/>
          <a:ln>
            <a:solidFill>
              <a:srgbClr val="8A0000"/>
            </a:solidFill>
          </a:ln>
        </p:spPr>
      </p:pic>
      <p:sp>
        <p:nvSpPr>
          <p:cNvPr id="4" name="Прямоугольник 3"/>
          <p:cNvSpPr/>
          <p:nvPr/>
        </p:nvSpPr>
        <p:spPr>
          <a:xfrm>
            <a:off x="323528" y="5733256"/>
            <a:ext cx="3294112" cy="461665"/>
          </a:xfrm>
          <a:prstGeom prst="rect">
            <a:avLst/>
          </a:prstGeom>
          <a:solidFill>
            <a:schemeClr val="accent1">
              <a:lumMod val="20000"/>
              <a:lumOff val="80000"/>
            </a:schemeClr>
          </a:solidFill>
          <a:ln>
            <a:solidFill>
              <a:srgbClr val="8A0000"/>
            </a:solidFill>
          </a:ln>
        </p:spPr>
        <p:txBody>
          <a:bodyPr wrap="square">
            <a:spAutoFit/>
          </a:bodyPr>
          <a:lstStyle/>
          <a:p>
            <a:r>
              <a:rPr lang="ru-RU" sz="1200" b="1" dirty="0" smtClean="0"/>
              <a:t>М. Пресняков. </a:t>
            </a:r>
          </a:p>
          <a:p>
            <a:r>
              <a:rPr lang="ru-RU" sz="1200" b="1" dirty="0" smtClean="0"/>
              <a:t>Засечная черта. Южный рубеж.</a:t>
            </a:r>
            <a:endParaRPr lang="ru-RU" sz="1200" b="1" dirty="0"/>
          </a:p>
        </p:txBody>
      </p:sp>
      <p:pic>
        <p:nvPicPr>
          <p:cNvPr id="12291" name="Picture 3" descr="C:\Users\Саша\Downloads\420px-Засечная_черта.Южный_рубеж.2010г.х.,м.90х180.jpg"/>
          <p:cNvPicPr>
            <a:picLocks noChangeAspect="1" noChangeArrowheads="1"/>
          </p:cNvPicPr>
          <p:nvPr/>
        </p:nvPicPr>
        <p:blipFill>
          <a:blip r:embed="rId3" cstate="email"/>
          <a:srcRect/>
          <a:stretch>
            <a:fillRect/>
          </a:stretch>
        </p:blipFill>
        <p:spPr bwMode="auto">
          <a:xfrm>
            <a:off x="0" y="3356992"/>
            <a:ext cx="4572000" cy="2376264"/>
          </a:xfrm>
          <a:prstGeom prst="rect">
            <a:avLst/>
          </a:prstGeom>
          <a:noFill/>
          <a:effectLst>
            <a:softEdge rad="127000"/>
          </a:effectLst>
        </p:spPr>
      </p:pic>
      <p:sp>
        <p:nvSpPr>
          <p:cNvPr id="6" name="Скругленный прямоугольник 5"/>
          <p:cNvSpPr/>
          <p:nvPr/>
        </p:nvSpPr>
        <p:spPr>
          <a:xfrm>
            <a:off x="179512" y="548680"/>
            <a:ext cx="8784976" cy="2736304"/>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8A0000"/>
                </a:solidFill>
              </a:rPr>
              <a:t>Не решаясь провоцировать конфликтную ситуацию в русско-турецких отношениях, Москва ограничилась укреплением своих южных границ. </a:t>
            </a:r>
          </a:p>
          <a:p>
            <a:pPr algn="ctr"/>
            <a:r>
              <a:rPr lang="ru-RU" b="1" dirty="0" smtClean="0">
                <a:solidFill>
                  <a:srgbClr val="8A0000"/>
                </a:solidFill>
              </a:rPr>
              <a:t>В 50-е годы </a:t>
            </a:r>
            <a:r>
              <a:rPr lang="en-US" b="1" dirty="0" smtClean="0">
                <a:solidFill>
                  <a:srgbClr val="8A0000"/>
                </a:solidFill>
              </a:rPr>
              <a:t>XVI </a:t>
            </a:r>
            <a:r>
              <a:rPr lang="ru-RU" b="1" dirty="0" smtClean="0">
                <a:solidFill>
                  <a:srgbClr val="8A0000"/>
                </a:solidFill>
              </a:rPr>
              <a:t>в. здесь было начато строительство Засечной черты – оборонительной линии из лесных засек (завалов леса), деревянных крепостей (острогов) и естественных преград.</a:t>
            </a:r>
          </a:p>
          <a:p>
            <a:pPr algn="ctr"/>
            <a:r>
              <a:rPr lang="ru-RU" b="1" dirty="0" smtClean="0">
                <a:solidFill>
                  <a:srgbClr val="8A0000"/>
                </a:solidFill>
              </a:rPr>
              <a:t>Первая такая линия – ближайшая к Москве – шла по Оке от Нижнего Новгорода мимо Серпухова, Тулы до Козельска.</a:t>
            </a:r>
          </a:p>
          <a:p>
            <a:pPr algn="ctr"/>
            <a:r>
              <a:rPr lang="ru-RU" b="1" dirty="0" smtClean="0">
                <a:solidFill>
                  <a:srgbClr val="8A0000"/>
                </a:solidFill>
              </a:rPr>
              <a:t>Вторая, построенная при Иване Грозном, от города Алатыря по р. Суре через Темников, Шацк, Ряжск, Орел, Новгород-Северский, Рыльск и Путивль.</a:t>
            </a:r>
            <a:endParaRPr lang="ru-RU" b="1" dirty="0">
              <a:solidFill>
                <a:srgbClr val="8A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hello_html_6d9749cd.jpg"/>
          <p:cNvPicPr>
            <a:picLocks noGrp="1" noChangeAspect="1"/>
          </p:cNvPicPr>
          <p:nvPr>
            <p:ph idx="1"/>
          </p:nvPr>
        </p:nvPicPr>
        <p:blipFill>
          <a:blip r:embed="rId2" cstate="print"/>
          <a:stretch>
            <a:fillRect/>
          </a:stretch>
        </p:blipFill>
        <p:spPr>
          <a:xfrm>
            <a:off x="179511" y="1556792"/>
            <a:ext cx="8802615" cy="5040560"/>
          </a:xfrm>
        </p:spPr>
      </p:pic>
      <p:sp>
        <p:nvSpPr>
          <p:cNvPr id="3" name="Заголовок 2"/>
          <p:cNvSpPr>
            <a:spLocks noGrp="1"/>
          </p:cNvSpPr>
          <p:nvPr>
            <p:ph type="title"/>
          </p:nvPr>
        </p:nvSpPr>
        <p:spPr/>
        <p:txBody>
          <a:bodyPr>
            <a:normAutofit fontScale="90000"/>
          </a:bodyPr>
          <a:lstStyle/>
          <a:p>
            <a:pPr algn="ctr"/>
            <a:r>
              <a:rPr lang="en-US" dirty="0" smtClean="0"/>
              <a:t>1559-</a:t>
            </a:r>
            <a:r>
              <a:rPr lang="ru-RU" dirty="0" smtClean="0"/>
              <a:t>крымский поход Даниила Адашева</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a:p>
        </p:txBody>
      </p:sp>
      <p:sp>
        <p:nvSpPr>
          <p:cNvPr id="3" name="Заголовок 2"/>
          <p:cNvSpPr>
            <a:spLocks noGrp="1"/>
          </p:cNvSpPr>
          <p:nvPr>
            <p:ph type="title"/>
          </p:nvPr>
        </p:nvSpPr>
        <p:spPr/>
        <p:txBody>
          <a:bodyPr>
            <a:normAutofit fontScale="90000"/>
          </a:bodyPr>
          <a:lstStyle/>
          <a:p>
            <a:r>
              <a:rPr lang="ru-RU" dirty="0" smtClean="0"/>
              <a:t>1563 и 1569-поход крымских и турецких войск на Астрахань</a:t>
            </a:r>
            <a:endParaRPr lang="ru-RU" dirty="0"/>
          </a:p>
        </p:txBody>
      </p:sp>
      <p:pic>
        <p:nvPicPr>
          <p:cNvPr id="2050" name="Picture 2" descr="C:\Users\Юрий\Desktop\1477499850.png"/>
          <p:cNvPicPr>
            <a:picLocks noChangeAspect="1" noChangeArrowheads="1"/>
          </p:cNvPicPr>
          <p:nvPr/>
        </p:nvPicPr>
        <p:blipFill>
          <a:blip r:embed="rId2" cstate="print"/>
          <a:srcRect/>
          <a:stretch>
            <a:fillRect/>
          </a:stretch>
        </p:blipFill>
        <p:spPr bwMode="auto">
          <a:xfrm>
            <a:off x="539552" y="1479276"/>
            <a:ext cx="7560840" cy="537872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67544" y="1772816"/>
            <a:ext cx="8229600" cy="3802427"/>
          </a:xfrm>
          <a:solidFill>
            <a:schemeClr val="accent3">
              <a:lumMod val="20000"/>
              <a:lumOff val="80000"/>
            </a:schemeClr>
          </a:solidFill>
          <a:ln w="76200" cmpd="thickThin">
            <a:solidFill>
              <a:schemeClr val="accent6">
                <a:lumMod val="75000"/>
              </a:schemeClr>
            </a:solidFill>
          </a:ln>
        </p:spPr>
        <p:txBody>
          <a:bodyPr/>
          <a:lstStyle/>
          <a:p>
            <a:pPr>
              <a:buNone/>
            </a:pPr>
            <a:endParaRPr lang="ru-RU" b="1" dirty="0" smtClean="0">
              <a:solidFill>
                <a:schemeClr val="accent1">
                  <a:lumMod val="50000"/>
                </a:schemeClr>
              </a:solidFill>
            </a:endParaRPr>
          </a:p>
          <a:p>
            <a:r>
              <a:rPr lang="ru-RU" b="1" dirty="0" smtClean="0">
                <a:solidFill>
                  <a:schemeClr val="accent1">
                    <a:lumMod val="50000"/>
                  </a:schemeClr>
                </a:solidFill>
              </a:rPr>
              <a:t>охарактеризовать главные направления внешнеполитической деятельности в царствование Ивана Грозного;</a:t>
            </a:r>
          </a:p>
          <a:p>
            <a:r>
              <a:rPr lang="ru-RU" b="1" dirty="0" smtClean="0">
                <a:solidFill>
                  <a:schemeClr val="accent1">
                    <a:lumMod val="50000"/>
                  </a:schemeClr>
                </a:solidFill>
              </a:rPr>
              <a:t>определить значение присоединения новых территорий и дальнейшего расширения государства на восток.</a:t>
            </a:r>
            <a:endParaRPr lang="ru-RU" b="1" dirty="0">
              <a:solidFill>
                <a:schemeClr val="accent1">
                  <a:lumMod val="50000"/>
                </a:schemeClr>
              </a:solidFill>
            </a:endParaRPr>
          </a:p>
        </p:txBody>
      </p:sp>
      <p:sp>
        <p:nvSpPr>
          <p:cNvPr id="3" name="Заголовок 2"/>
          <p:cNvSpPr>
            <a:spLocks noGrp="1"/>
          </p:cNvSpPr>
          <p:nvPr>
            <p:ph type="title"/>
          </p:nvPr>
        </p:nvSpPr>
        <p:spPr/>
        <p:txBody>
          <a:bodyPr/>
          <a:lstStyle/>
          <a:p>
            <a:r>
              <a:rPr lang="ru-RU" dirty="0" smtClean="0">
                <a:solidFill>
                  <a:srgbClr val="8A0000"/>
                </a:solidFill>
              </a:rPr>
              <a:t>Цель:</a:t>
            </a:r>
            <a:endParaRPr lang="ru-RU" dirty="0">
              <a:solidFill>
                <a:srgbClr val="8A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dirty="0" smtClean="0"/>
              <a:t>1571-поход </a:t>
            </a:r>
            <a:r>
              <a:rPr lang="ru-RU" dirty="0" err="1" smtClean="0"/>
              <a:t>Девлет-Гирея</a:t>
            </a:r>
            <a:r>
              <a:rPr lang="ru-RU" dirty="0" smtClean="0"/>
              <a:t> на Москву</a:t>
            </a:r>
            <a:endParaRPr lang="ru-RU" dirty="0"/>
          </a:p>
        </p:txBody>
      </p:sp>
      <p:pic>
        <p:nvPicPr>
          <p:cNvPr id="4" name="Picture 2" descr="C:\Users\Юрий\Desktop\1477499850.png"/>
          <p:cNvPicPr>
            <a:picLocks noGrp="1" noChangeAspect="1" noChangeArrowheads="1"/>
          </p:cNvPicPr>
          <p:nvPr>
            <p:ph idx="1"/>
          </p:nvPr>
        </p:nvPicPr>
        <p:blipFill>
          <a:blip r:embed="rId2" cstate="print"/>
          <a:srcRect/>
          <a:stretch>
            <a:fillRect/>
          </a:stretch>
        </p:blipFill>
        <p:spPr bwMode="auto">
          <a:xfrm>
            <a:off x="611560" y="1530502"/>
            <a:ext cx="7488832" cy="5327498"/>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r>
              <a:rPr lang="ru-RU" dirty="0" smtClean="0"/>
              <a:t>1572-битва при Молодях</a:t>
            </a:r>
            <a:endParaRPr lang="ru-RU" dirty="0"/>
          </a:p>
        </p:txBody>
      </p:sp>
      <p:pic>
        <p:nvPicPr>
          <p:cNvPr id="3076" name="Picture 4" descr="C:\Users\Юрий\Desktop\EL_pw_VWkAMHsiv.jpg"/>
          <p:cNvPicPr>
            <a:picLocks noChangeAspect="1" noChangeArrowheads="1"/>
          </p:cNvPicPr>
          <p:nvPr/>
        </p:nvPicPr>
        <p:blipFill>
          <a:blip r:embed="rId2" cstate="print"/>
          <a:srcRect/>
          <a:stretch>
            <a:fillRect/>
          </a:stretch>
        </p:blipFill>
        <p:spPr bwMode="auto">
          <a:xfrm>
            <a:off x="323528" y="1484784"/>
            <a:ext cx="8451304" cy="4225652"/>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0"/>
            <a:ext cx="7141122" cy="523220"/>
          </a:xfrm>
          <a:prstGeom prst="rect">
            <a:avLst/>
          </a:prstGeom>
        </p:spPr>
        <p:txBody>
          <a:bodyPr wrap="none">
            <a:spAutoFit/>
          </a:bodyPr>
          <a:lstStyle/>
          <a:p>
            <a:r>
              <a:rPr lang="ru-RU" sz="2800" b="1" u="sng" dirty="0" smtClean="0">
                <a:solidFill>
                  <a:schemeClr val="accent6">
                    <a:lumMod val="75000"/>
                  </a:schemeClr>
                </a:solidFill>
                <a:effectLst>
                  <a:outerShdw blurRad="38100" dist="38100" dir="2700000" algn="tl">
                    <a:srgbClr val="000000">
                      <a:alpha val="43137"/>
                    </a:srgbClr>
                  </a:outerShdw>
                </a:effectLst>
              </a:rPr>
              <a:t>5. Начало освоения Сибири. Поход Ермака</a:t>
            </a:r>
          </a:p>
        </p:txBody>
      </p:sp>
      <p:pic>
        <p:nvPicPr>
          <p:cNvPr id="3" name="Picture 2"/>
          <p:cNvPicPr>
            <a:picLocks noChangeAspect="1" noChangeArrowheads="1"/>
          </p:cNvPicPr>
          <p:nvPr/>
        </p:nvPicPr>
        <p:blipFill>
          <a:blip r:embed="rId2" cstate="email">
            <a:extLst>
              <a:ext uri="{28A0092B-C50C-407E-A947-70E740481C1C}">
                <a14:useLocalDpi xmlns:a14="http://schemas.microsoft.com/office/drawing/2010/main" xmlns=""/>
              </a:ext>
            </a:extLst>
          </a:blip>
          <a:srcRect/>
          <a:stretch>
            <a:fillRect/>
          </a:stretch>
        </p:blipFill>
        <p:spPr bwMode="auto">
          <a:xfrm>
            <a:off x="210510" y="2420888"/>
            <a:ext cx="8722527" cy="4437112"/>
          </a:xfrm>
          <a:prstGeom prst="rect">
            <a:avLst/>
          </a:prstGeom>
          <a:noFill/>
          <a:ln>
            <a:solidFill>
              <a:schemeClr val="accent2">
                <a:lumMod val="50000"/>
              </a:schemeClr>
            </a:solidFill>
          </a:ln>
          <a:effectLst>
            <a:softEdge rad="1270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Скругленный прямоугольник 3"/>
          <p:cNvSpPr/>
          <p:nvPr/>
        </p:nvSpPr>
        <p:spPr>
          <a:xfrm>
            <a:off x="395536" y="548680"/>
            <a:ext cx="8352928" cy="1728192"/>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2">
                    <a:lumMod val="50000"/>
                  </a:schemeClr>
                </a:solidFill>
              </a:rPr>
              <a:t>После присоединения к России Поволжья взоры русского царя обратились на Сибирское ханство. Экономическое значение этих земель велико - они были богаты рудой, серебром, пушниной.</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Саша\Downloads\Kuchem.jpeg"/>
          <p:cNvPicPr>
            <a:picLocks noChangeAspect="1" noChangeArrowheads="1"/>
          </p:cNvPicPr>
          <p:nvPr/>
        </p:nvPicPr>
        <p:blipFill>
          <a:blip r:embed="rId2" cstate="email"/>
          <a:srcRect/>
          <a:stretch>
            <a:fillRect/>
          </a:stretch>
        </p:blipFill>
        <p:spPr bwMode="auto">
          <a:xfrm>
            <a:off x="0" y="3407912"/>
            <a:ext cx="3923928" cy="3461464"/>
          </a:xfrm>
          <a:prstGeom prst="rect">
            <a:avLst/>
          </a:prstGeom>
          <a:noFill/>
          <a:effectLst>
            <a:softEdge rad="127000"/>
          </a:effectLst>
        </p:spPr>
      </p:pic>
      <p:sp>
        <p:nvSpPr>
          <p:cNvPr id="2" name="Прямоугольник 1"/>
          <p:cNvSpPr/>
          <p:nvPr/>
        </p:nvSpPr>
        <p:spPr>
          <a:xfrm>
            <a:off x="251520" y="188640"/>
            <a:ext cx="5983433" cy="461665"/>
          </a:xfrm>
          <a:prstGeom prst="rect">
            <a:avLst/>
          </a:prstGeom>
        </p:spPr>
        <p:txBody>
          <a:bodyPr wrap="none">
            <a:spAutoFit/>
          </a:bodyPr>
          <a:lstStyle/>
          <a:p>
            <a:r>
              <a:rPr lang="ru-RU" sz="2400" b="1" i="1" dirty="0" smtClean="0">
                <a:solidFill>
                  <a:schemeClr val="accent6">
                    <a:lumMod val="75000"/>
                  </a:schemeClr>
                </a:solidFill>
              </a:rPr>
              <a:t>5. Начало освоения Сибири. Поход Ермака</a:t>
            </a:r>
          </a:p>
        </p:txBody>
      </p:sp>
      <p:sp>
        <p:nvSpPr>
          <p:cNvPr id="3" name="Прямоугольник 2"/>
          <p:cNvSpPr/>
          <p:nvPr/>
        </p:nvSpPr>
        <p:spPr>
          <a:xfrm>
            <a:off x="683568" y="6396335"/>
            <a:ext cx="2736304" cy="461665"/>
          </a:xfrm>
          <a:prstGeom prst="rect">
            <a:avLst/>
          </a:prstGeom>
          <a:solidFill>
            <a:schemeClr val="accent1">
              <a:lumMod val="20000"/>
              <a:lumOff val="80000"/>
            </a:schemeClr>
          </a:solidFill>
          <a:ln>
            <a:solidFill>
              <a:schemeClr val="accent1"/>
            </a:solidFill>
          </a:ln>
        </p:spPr>
        <p:txBody>
          <a:bodyPr wrap="square">
            <a:spAutoFit/>
          </a:bodyPr>
          <a:lstStyle/>
          <a:p>
            <a:r>
              <a:rPr lang="ru-RU" sz="1200" dirty="0" smtClean="0"/>
              <a:t>Хан </a:t>
            </a:r>
            <a:r>
              <a:rPr lang="ru-RU" sz="1200" dirty="0" err="1" smtClean="0"/>
              <a:t>Кучум</a:t>
            </a:r>
            <a:r>
              <a:rPr lang="ru-RU" sz="1200" dirty="0" smtClean="0"/>
              <a:t> с любимой женой </a:t>
            </a:r>
            <a:r>
              <a:rPr lang="ru-RU" sz="1200" dirty="0" err="1" smtClean="0"/>
              <a:t>Сузге</a:t>
            </a:r>
            <a:r>
              <a:rPr lang="ru-RU" sz="1200" dirty="0" smtClean="0"/>
              <a:t>.</a:t>
            </a:r>
          </a:p>
          <a:p>
            <a:r>
              <a:rPr lang="ru-RU" sz="1200" dirty="0" smtClean="0"/>
              <a:t> Акварель М.С.Знаменского. </a:t>
            </a:r>
            <a:endParaRPr lang="ru-RU" sz="1200" dirty="0"/>
          </a:p>
        </p:txBody>
      </p:sp>
      <p:pic>
        <p:nvPicPr>
          <p:cNvPr id="1027" name="Picture 3"/>
          <p:cNvPicPr>
            <a:picLocks noChangeAspect="1" noChangeArrowheads="1"/>
          </p:cNvPicPr>
          <p:nvPr/>
        </p:nvPicPr>
        <p:blipFill>
          <a:blip r:embed="rId3" cstate="email"/>
          <a:srcRect/>
          <a:stretch>
            <a:fillRect/>
          </a:stretch>
        </p:blipFill>
        <p:spPr bwMode="auto">
          <a:xfrm>
            <a:off x="4860032" y="3415212"/>
            <a:ext cx="4314961" cy="3442788"/>
          </a:xfrm>
          <a:prstGeom prst="rect">
            <a:avLst/>
          </a:prstGeom>
          <a:noFill/>
          <a:ln w="9525">
            <a:noFill/>
            <a:miter lim="800000"/>
            <a:headEnd/>
            <a:tailEnd/>
          </a:ln>
          <a:effectLst>
            <a:softEdge rad="127000"/>
          </a:effectLst>
        </p:spPr>
      </p:pic>
      <p:sp>
        <p:nvSpPr>
          <p:cNvPr id="6" name="Скругленный прямоугольник 5"/>
          <p:cNvSpPr/>
          <p:nvPr/>
        </p:nvSpPr>
        <p:spPr>
          <a:xfrm>
            <a:off x="323528" y="692696"/>
            <a:ext cx="8352928" cy="2880320"/>
          </a:xfrm>
          <a:prstGeom prst="roundRect">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ru-RU" sz="2400" b="1" u="sng" dirty="0" smtClean="0">
                <a:solidFill>
                  <a:srgbClr val="C00000"/>
                </a:solidFill>
              </a:rPr>
              <a:t>Начало присоединения Сибири:</a:t>
            </a:r>
            <a:endParaRPr lang="ru-RU" sz="2400" b="1" dirty="0" smtClean="0">
              <a:solidFill>
                <a:srgbClr val="C00000"/>
              </a:solidFill>
            </a:endParaRPr>
          </a:p>
          <a:p>
            <a:r>
              <a:rPr lang="ru-RU" sz="2400" b="1" dirty="0" smtClean="0">
                <a:solidFill>
                  <a:srgbClr val="C00000"/>
                </a:solidFill>
                <a:effectLst>
                  <a:outerShdw blurRad="38100" dist="38100" dir="2700000" algn="tl">
                    <a:srgbClr val="000000">
                      <a:alpha val="43137"/>
                    </a:srgbClr>
                  </a:outerShdw>
                </a:effectLst>
              </a:rPr>
              <a:t>1555 г. </a:t>
            </a:r>
            <a:r>
              <a:rPr lang="ru-RU" sz="2400" b="1" dirty="0" smtClean="0">
                <a:solidFill>
                  <a:srgbClr val="002060"/>
                </a:solidFill>
              </a:rPr>
              <a:t>– хан </a:t>
            </a:r>
            <a:r>
              <a:rPr lang="ru-RU" sz="2400" b="1" dirty="0" err="1" smtClean="0">
                <a:solidFill>
                  <a:schemeClr val="accent3">
                    <a:lumMod val="50000"/>
                  </a:schemeClr>
                </a:solidFill>
                <a:effectLst>
                  <a:outerShdw blurRad="38100" dist="38100" dir="2700000" algn="tl">
                    <a:srgbClr val="000000">
                      <a:alpha val="43137"/>
                    </a:srgbClr>
                  </a:outerShdw>
                </a:effectLst>
              </a:rPr>
              <a:t>Едигер</a:t>
            </a:r>
            <a:r>
              <a:rPr lang="ru-RU" sz="2400" b="1" dirty="0" smtClean="0">
                <a:solidFill>
                  <a:srgbClr val="002060"/>
                </a:solidFill>
              </a:rPr>
              <a:t> перешел в российское подданство, стал платить в казну  ясак (налог мехами- по соболю и белке с каждого  человека)</a:t>
            </a:r>
          </a:p>
          <a:p>
            <a:r>
              <a:rPr lang="ru-RU" sz="2400" b="1" dirty="0" smtClean="0">
                <a:solidFill>
                  <a:srgbClr val="C00000"/>
                </a:solidFill>
                <a:effectLst>
                  <a:outerShdw blurRad="38100" dist="38100" dir="2700000" algn="tl">
                    <a:srgbClr val="000000">
                      <a:alpha val="43137"/>
                    </a:srgbClr>
                  </a:outerShdw>
                </a:effectLst>
              </a:rPr>
              <a:t>1581 г. </a:t>
            </a:r>
            <a:r>
              <a:rPr lang="ru-RU" sz="2400" b="1" dirty="0" smtClean="0">
                <a:solidFill>
                  <a:srgbClr val="002060"/>
                </a:solidFill>
              </a:rPr>
              <a:t> – сибирским ханом становится </a:t>
            </a:r>
            <a:r>
              <a:rPr lang="ru-RU" sz="2400" b="1" dirty="0" err="1" smtClean="0">
                <a:solidFill>
                  <a:schemeClr val="accent3">
                    <a:lumMod val="50000"/>
                  </a:schemeClr>
                </a:solidFill>
                <a:effectLst>
                  <a:outerShdw blurRad="38100" dist="38100" dir="2700000" algn="tl">
                    <a:srgbClr val="000000">
                      <a:alpha val="43137"/>
                    </a:srgbClr>
                  </a:outerShdw>
                </a:effectLst>
              </a:rPr>
              <a:t>Кучум</a:t>
            </a:r>
            <a:r>
              <a:rPr lang="ru-RU" sz="2400" b="1" dirty="0" smtClean="0">
                <a:solidFill>
                  <a:srgbClr val="002060"/>
                </a:solidFill>
              </a:rPr>
              <a:t> – противник присоединения. Он прекратил посылать ясак Москве и возобновил набеги на русские поселения.</a:t>
            </a:r>
            <a:endParaRPr lang="ru-RU" sz="2400" b="1" dirty="0">
              <a:solidFill>
                <a:srgbClr val="00206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http://enc.permkultura.ru/getImage.do?object=1804193975&amp;original=1"/>
          <p:cNvPicPr>
            <a:picLocks noChangeAspect="1" noChangeArrowheads="1"/>
          </p:cNvPicPr>
          <p:nvPr/>
        </p:nvPicPr>
        <p:blipFill>
          <a:blip r:embed="rId2" cstate="email"/>
          <a:srcRect/>
          <a:stretch>
            <a:fillRect/>
          </a:stretch>
        </p:blipFill>
        <p:spPr bwMode="auto">
          <a:xfrm>
            <a:off x="827584" y="2959584"/>
            <a:ext cx="7510859" cy="3898416"/>
          </a:xfrm>
          <a:prstGeom prst="rect">
            <a:avLst/>
          </a:prstGeom>
          <a:noFill/>
          <a:ln w="9525">
            <a:noFill/>
            <a:miter lim="800000"/>
            <a:headEnd/>
            <a:tailEnd/>
          </a:ln>
        </p:spPr>
      </p:pic>
      <p:sp>
        <p:nvSpPr>
          <p:cNvPr id="3" name="Прямоугольник 2"/>
          <p:cNvSpPr/>
          <p:nvPr/>
        </p:nvSpPr>
        <p:spPr>
          <a:xfrm>
            <a:off x="323528" y="620688"/>
            <a:ext cx="8496944" cy="2376264"/>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Опору русского правительства составляли богатые </a:t>
            </a:r>
            <a:r>
              <a:rPr lang="ru-RU" sz="2000" b="1" dirty="0" err="1" smtClean="0">
                <a:solidFill>
                  <a:schemeClr val="tx1"/>
                </a:solidFill>
              </a:rPr>
              <a:t>сольвычегoрские</a:t>
            </a:r>
            <a:r>
              <a:rPr lang="ru-RU" sz="2000" b="1" dirty="0" smtClean="0">
                <a:solidFill>
                  <a:schemeClr val="tx1"/>
                </a:solidFill>
              </a:rPr>
              <a:t> купцы и солепромышленники Строгановы, владевшие огромными вотчинами и торговавшие пушниной, которую они скупали в Западной Сибири. </a:t>
            </a:r>
          </a:p>
          <a:p>
            <a:pPr algn="ctr"/>
            <a:r>
              <a:rPr lang="ru-RU" sz="2000" b="1" dirty="0" smtClean="0">
                <a:solidFill>
                  <a:schemeClr val="tx1"/>
                </a:solidFill>
              </a:rPr>
              <a:t>Иван IV даже разрешил им завести собственные вооруженные отряды и строить крепости на Урале. </a:t>
            </a:r>
            <a:endParaRPr lang="ru-RU" sz="2000" b="1" dirty="0">
              <a:solidFill>
                <a:schemeClr val="tx1"/>
              </a:solidFill>
            </a:endParaRPr>
          </a:p>
        </p:txBody>
      </p:sp>
      <p:sp>
        <p:nvSpPr>
          <p:cNvPr id="4" name="Прямоугольник 3"/>
          <p:cNvSpPr/>
          <p:nvPr/>
        </p:nvSpPr>
        <p:spPr>
          <a:xfrm>
            <a:off x="251520" y="0"/>
            <a:ext cx="7141122" cy="523220"/>
          </a:xfrm>
          <a:prstGeom prst="rect">
            <a:avLst/>
          </a:prstGeom>
        </p:spPr>
        <p:txBody>
          <a:bodyPr wrap="none">
            <a:spAutoFit/>
          </a:bodyPr>
          <a:lstStyle/>
          <a:p>
            <a:r>
              <a:rPr lang="ru-RU" sz="2800" b="1" dirty="0" smtClean="0">
                <a:solidFill>
                  <a:schemeClr val="accent6">
                    <a:lumMod val="75000"/>
                  </a:schemeClr>
                </a:solidFill>
                <a:effectLst>
                  <a:outerShdw blurRad="38100" dist="38100" dir="2700000" algn="tl">
                    <a:srgbClr val="000000">
                      <a:alpha val="43137"/>
                    </a:srgbClr>
                  </a:outerShdw>
                </a:effectLst>
              </a:rPr>
              <a:t>5. Начало освоения Сибири. Поход Ермака</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0"/>
            <a:ext cx="7141122" cy="523220"/>
          </a:xfrm>
          <a:prstGeom prst="rect">
            <a:avLst/>
          </a:prstGeom>
        </p:spPr>
        <p:txBody>
          <a:bodyPr wrap="none">
            <a:spAutoFit/>
          </a:bodyPr>
          <a:lstStyle/>
          <a:p>
            <a:r>
              <a:rPr lang="ru-RU" sz="2800" b="1" dirty="0" smtClean="0">
                <a:solidFill>
                  <a:schemeClr val="accent6">
                    <a:lumMod val="75000"/>
                  </a:schemeClr>
                </a:solidFill>
                <a:effectLst>
                  <a:outerShdw blurRad="38100" dist="38100" dir="2700000" algn="tl">
                    <a:srgbClr val="000000">
                      <a:alpha val="43137"/>
                    </a:srgbClr>
                  </a:outerShdw>
                </a:effectLst>
              </a:rPr>
              <a:t>5. Начало освоения Сибири. Поход Ермака</a:t>
            </a:r>
          </a:p>
        </p:txBody>
      </p:sp>
      <p:pic>
        <p:nvPicPr>
          <p:cNvPr id="13314" name="Picture 2" descr="C:\Users\Саша\Downloads\ermak1.jpg"/>
          <p:cNvPicPr>
            <a:picLocks noChangeAspect="1" noChangeArrowheads="1"/>
          </p:cNvPicPr>
          <p:nvPr/>
        </p:nvPicPr>
        <p:blipFill>
          <a:blip r:embed="rId2" cstate="email"/>
          <a:srcRect/>
          <a:stretch>
            <a:fillRect/>
          </a:stretch>
        </p:blipFill>
        <p:spPr bwMode="auto">
          <a:xfrm>
            <a:off x="2657520" y="2825552"/>
            <a:ext cx="6486480" cy="4032448"/>
          </a:xfrm>
          <a:prstGeom prst="rect">
            <a:avLst/>
          </a:prstGeom>
          <a:noFill/>
          <a:ln w="28575">
            <a:solidFill>
              <a:schemeClr val="accent2">
                <a:lumMod val="50000"/>
              </a:schemeClr>
            </a:solidFill>
          </a:ln>
        </p:spPr>
      </p:pic>
      <p:pic>
        <p:nvPicPr>
          <p:cNvPr id="13315" name="Picture 3"/>
          <p:cNvPicPr>
            <a:picLocks noChangeAspect="1" noChangeArrowheads="1"/>
          </p:cNvPicPr>
          <p:nvPr/>
        </p:nvPicPr>
        <p:blipFill>
          <a:blip r:embed="rId3" cstate="email"/>
          <a:srcRect/>
          <a:stretch>
            <a:fillRect/>
          </a:stretch>
        </p:blipFill>
        <p:spPr bwMode="auto">
          <a:xfrm>
            <a:off x="-1" y="2276872"/>
            <a:ext cx="3456383" cy="2592288"/>
          </a:xfrm>
          <a:prstGeom prst="rect">
            <a:avLst/>
          </a:prstGeom>
          <a:noFill/>
          <a:ln w="9525">
            <a:noFill/>
            <a:miter lim="800000"/>
            <a:headEnd/>
            <a:tailEnd/>
          </a:ln>
          <a:effectLst>
            <a:softEdge rad="127000"/>
          </a:effectLst>
        </p:spPr>
      </p:pic>
      <p:pic>
        <p:nvPicPr>
          <p:cNvPr id="13316" name="Picture 4"/>
          <p:cNvPicPr>
            <a:picLocks noChangeAspect="1" noChangeArrowheads="1"/>
          </p:cNvPicPr>
          <p:nvPr/>
        </p:nvPicPr>
        <p:blipFill>
          <a:blip r:embed="rId4" cstate="email"/>
          <a:srcRect/>
          <a:stretch>
            <a:fillRect/>
          </a:stretch>
        </p:blipFill>
        <p:spPr bwMode="auto">
          <a:xfrm>
            <a:off x="467544" y="4473370"/>
            <a:ext cx="1907704" cy="2384630"/>
          </a:xfrm>
          <a:prstGeom prst="rect">
            <a:avLst/>
          </a:prstGeom>
          <a:noFill/>
          <a:ln w="9525">
            <a:noFill/>
            <a:miter lim="800000"/>
            <a:headEnd/>
            <a:tailEnd/>
          </a:ln>
          <a:effectLst>
            <a:softEdge rad="127000"/>
          </a:effectLst>
        </p:spPr>
      </p:pic>
      <p:sp>
        <p:nvSpPr>
          <p:cNvPr id="7" name="Скругленный прямоугольник 6"/>
          <p:cNvSpPr/>
          <p:nvPr/>
        </p:nvSpPr>
        <p:spPr>
          <a:xfrm>
            <a:off x="251520" y="548680"/>
            <a:ext cx="8712968" cy="2088232"/>
          </a:xfrm>
          <a:prstGeom prst="roundRect">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chemeClr val="tx1"/>
                </a:solidFill>
              </a:rPr>
              <a:t>В </a:t>
            </a:r>
            <a:r>
              <a:rPr lang="ru-RU" sz="3200" b="1" dirty="0" smtClean="0">
                <a:solidFill>
                  <a:srgbClr val="C00000"/>
                </a:solidFill>
                <a:effectLst>
                  <a:outerShdw blurRad="38100" dist="38100" dir="2700000" algn="tl">
                    <a:srgbClr val="000000">
                      <a:alpha val="43137"/>
                    </a:srgbClr>
                  </a:outerShdw>
                </a:effectLst>
              </a:rPr>
              <a:t>1581</a:t>
            </a:r>
            <a:r>
              <a:rPr lang="ru-RU" sz="3600" b="1" dirty="0" smtClean="0">
                <a:solidFill>
                  <a:srgbClr val="C00000"/>
                </a:solidFill>
                <a:effectLst>
                  <a:outerShdw blurRad="38100" dist="38100" dir="2700000" algn="tl">
                    <a:srgbClr val="000000">
                      <a:alpha val="43137"/>
                    </a:srgbClr>
                  </a:outerShdw>
                </a:effectLst>
              </a:rPr>
              <a:t> </a:t>
            </a:r>
            <a:r>
              <a:rPr lang="ru-RU" sz="2800" b="1" dirty="0" smtClean="0">
                <a:solidFill>
                  <a:schemeClr val="tx1"/>
                </a:solidFill>
              </a:rPr>
              <a:t>году на средства купцов </a:t>
            </a:r>
            <a:r>
              <a:rPr lang="ru-RU" sz="2800" b="1" dirty="0" smtClean="0">
                <a:solidFill>
                  <a:srgbClr val="C00000"/>
                </a:solidFill>
                <a:effectLst>
                  <a:outerShdw blurRad="38100" dist="38100" dir="2700000" algn="tl">
                    <a:srgbClr val="000000">
                      <a:alpha val="43137"/>
                    </a:srgbClr>
                  </a:outerShdw>
                </a:effectLst>
              </a:rPr>
              <a:t>Строгановых </a:t>
            </a:r>
            <a:r>
              <a:rPr lang="ru-RU" sz="2800" b="1" dirty="0" smtClean="0">
                <a:solidFill>
                  <a:schemeClr val="tx1"/>
                </a:solidFill>
              </a:rPr>
              <a:t>снаряжен отряд казаков. </a:t>
            </a:r>
          </a:p>
          <a:p>
            <a:pPr algn="ctr"/>
            <a:r>
              <a:rPr lang="ru-RU" sz="2800" b="1" u="sng" dirty="0" smtClean="0">
                <a:solidFill>
                  <a:srgbClr val="C00000"/>
                </a:solidFill>
                <a:effectLst>
                  <a:outerShdw blurRad="38100" dist="38100" dir="2700000" algn="tl">
                    <a:srgbClr val="000000">
                      <a:alpha val="43137"/>
                    </a:srgbClr>
                  </a:outerShdw>
                </a:effectLst>
              </a:rPr>
              <a:t>Ермак Тимофеевич </a:t>
            </a:r>
            <a:r>
              <a:rPr lang="ru-RU" sz="2800" b="1" dirty="0" smtClean="0">
                <a:solidFill>
                  <a:schemeClr val="tx1"/>
                </a:solidFill>
              </a:rPr>
              <a:t>– </a:t>
            </a:r>
            <a:r>
              <a:rPr lang="ru-RU" sz="2400" b="1" dirty="0" smtClean="0">
                <a:solidFill>
                  <a:schemeClr val="tx1"/>
                </a:solidFill>
              </a:rPr>
              <a:t>казацкий атаман, возглавил поход на Сибирское ханство</a:t>
            </a:r>
            <a:r>
              <a:rPr lang="ru-RU" sz="2800" b="1" i="1" dirty="0" smtClean="0">
                <a:latin typeface="Georgia" pitchFamily="18" charset="0"/>
              </a:rPr>
              <a:t>. </a:t>
            </a:r>
            <a:endParaRPr lang="ru-RU" sz="2800" b="1" dirty="0" smtClean="0">
              <a:solidFill>
                <a:schemeClr val="tx1"/>
              </a:solidFill>
            </a:endParaRPr>
          </a:p>
          <a:p>
            <a:pPr algn="ctr"/>
            <a:endParaRPr lang="ru-RU" sz="2800" b="1" dirty="0">
              <a:solidFill>
                <a:schemeClr val="tx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7141122" cy="523220"/>
          </a:xfrm>
          <a:prstGeom prst="rect">
            <a:avLst/>
          </a:prstGeom>
        </p:spPr>
        <p:txBody>
          <a:bodyPr wrap="none">
            <a:spAutoFit/>
          </a:bodyPr>
          <a:lstStyle/>
          <a:p>
            <a:r>
              <a:rPr lang="ru-RU" sz="2800" b="1" dirty="0" smtClean="0">
                <a:solidFill>
                  <a:schemeClr val="accent6">
                    <a:lumMod val="75000"/>
                  </a:schemeClr>
                </a:solidFill>
                <a:effectLst>
                  <a:outerShdw blurRad="38100" dist="38100" dir="2700000" algn="tl">
                    <a:srgbClr val="000000">
                      <a:alpha val="43137"/>
                    </a:srgbClr>
                  </a:outerShdw>
                </a:effectLst>
              </a:rPr>
              <a:t>5. Начало освоения Сибири. Поход Ермака</a:t>
            </a:r>
          </a:p>
        </p:txBody>
      </p:sp>
      <p:pic>
        <p:nvPicPr>
          <p:cNvPr id="5" name="Picture 2" descr="http://nearyou.ru/surikov/img/rermak.jpg"/>
          <p:cNvPicPr>
            <a:picLocks noChangeAspect="1" noChangeArrowheads="1"/>
          </p:cNvPicPr>
          <p:nvPr/>
        </p:nvPicPr>
        <p:blipFill>
          <a:blip r:embed="rId2" cstate="email"/>
          <a:srcRect l="1718" t="3122" r="2065" b="3210"/>
          <a:stretch>
            <a:fillRect/>
          </a:stretch>
        </p:blipFill>
        <p:spPr bwMode="auto">
          <a:xfrm>
            <a:off x="97031" y="1052736"/>
            <a:ext cx="8944703" cy="4392488"/>
          </a:xfrm>
          <a:prstGeom prst="rect">
            <a:avLst/>
          </a:prstGeom>
          <a:noFill/>
          <a:ln w="9525">
            <a:noFill/>
            <a:miter lim="800000"/>
            <a:headEnd/>
            <a:tailEnd/>
          </a:ln>
        </p:spPr>
      </p:pic>
      <p:sp>
        <p:nvSpPr>
          <p:cNvPr id="6" name="Прямоугольник 5"/>
          <p:cNvSpPr/>
          <p:nvPr/>
        </p:nvSpPr>
        <p:spPr>
          <a:xfrm>
            <a:off x="1475656" y="5661248"/>
            <a:ext cx="6336704" cy="4320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В.И. Суриков. Покорение Сибири Ермаком</a:t>
            </a:r>
            <a:endParaRPr lang="ru-RU"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история\ермак\карта.jpg"/>
          <p:cNvPicPr>
            <a:picLocks noChangeAspect="1" noChangeArrowheads="1"/>
          </p:cNvPicPr>
          <p:nvPr/>
        </p:nvPicPr>
        <p:blipFill>
          <a:blip r:embed="rId2" cstate="email"/>
          <a:srcRect/>
          <a:stretch>
            <a:fillRect/>
          </a:stretch>
        </p:blipFill>
        <p:spPr bwMode="auto">
          <a:xfrm>
            <a:off x="1000125" y="0"/>
            <a:ext cx="7440613" cy="68580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6152453" cy="461665"/>
          </a:xfrm>
          <a:prstGeom prst="rect">
            <a:avLst/>
          </a:prstGeom>
        </p:spPr>
        <p:txBody>
          <a:bodyPr wrap="none">
            <a:spAutoFit/>
          </a:bodyPr>
          <a:lstStyle/>
          <a:p>
            <a:r>
              <a:rPr lang="ru-RU" sz="2400" b="1" u="sng" dirty="0" smtClean="0">
                <a:solidFill>
                  <a:schemeClr val="accent6">
                    <a:lumMod val="75000"/>
                  </a:schemeClr>
                </a:solidFill>
                <a:effectLst>
                  <a:outerShdw blurRad="38100" dist="38100" dir="2700000" algn="tl">
                    <a:srgbClr val="000000">
                      <a:alpha val="43137"/>
                    </a:srgbClr>
                  </a:outerShdw>
                </a:effectLst>
              </a:rPr>
              <a:t>5. Начало освоения Сибири. Поход Ермака</a:t>
            </a:r>
          </a:p>
        </p:txBody>
      </p:sp>
      <p:pic>
        <p:nvPicPr>
          <p:cNvPr id="3" name="Picture 1" descr="D:\история\ермак\Василий Кузьмич (Козьмич) Демидов.  Последний бой Ермака. 1839.jpg"/>
          <p:cNvPicPr>
            <a:picLocks noChangeAspect="1" noChangeArrowheads="1"/>
          </p:cNvPicPr>
          <p:nvPr/>
        </p:nvPicPr>
        <p:blipFill>
          <a:blip r:embed="rId2" cstate="email"/>
          <a:srcRect/>
          <a:stretch>
            <a:fillRect/>
          </a:stretch>
        </p:blipFill>
        <p:spPr bwMode="auto">
          <a:xfrm>
            <a:off x="0" y="1052736"/>
            <a:ext cx="4111852" cy="4962947"/>
          </a:xfrm>
          <a:prstGeom prst="rect">
            <a:avLst/>
          </a:prstGeom>
          <a:noFill/>
          <a:ln w="9525">
            <a:noFill/>
            <a:miter lim="800000"/>
            <a:headEnd/>
            <a:tailEnd/>
          </a:ln>
          <a:effectLst>
            <a:softEdge rad="127000"/>
          </a:effectLst>
        </p:spPr>
      </p:pic>
      <p:sp>
        <p:nvSpPr>
          <p:cNvPr id="4" name="Прямоугольник 5"/>
          <p:cNvSpPr>
            <a:spLocks noChangeArrowheads="1"/>
          </p:cNvSpPr>
          <p:nvPr/>
        </p:nvSpPr>
        <p:spPr bwMode="auto">
          <a:xfrm>
            <a:off x="467544" y="6093296"/>
            <a:ext cx="2803748" cy="523220"/>
          </a:xfrm>
          <a:prstGeom prst="rect">
            <a:avLst/>
          </a:prstGeom>
          <a:solidFill>
            <a:schemeClr val="accent2">
              <a:lumMod val="20000"/>
              <a:lumOff val="80000"/>
            </a:schemeClr>
          </a:solidFill>
          <a:ln w="12700">
            <a:solidFill>
              <a:schemeClr val="tx2"/>
            </a:solidFill>
            <a:miter lim="800000"/>
            <a:headEnd/>
            <a:tailEnd/>
          </a:ln>
        </p:spPr>
        <p:txBody>
          <a:bodyPr wrap="square">
            <a:spAutoFit/>
          </a:bodyPr>
          <a:lstStyle/>
          <a:p>
            <a:pPr algn="ctr"/>
            <a:r>
              <a:rPr lang="ru-RU" sz="1400"/>
              <a:t>      Художник: В. К. Демидов.  </a:t>
            </a:r>
          </a:p>
          <a:p>
            <a:pPr algn="ctr"/>
            <a:r>
              <a:rPr lang="ru-RU" sz="1400"/>
              <a:t>«Последний бой Ермака».</a:t>
            </a:r>
          </a:p>
        </p:txBody>
      </p:sp>
      <p:sp>
        <p:nvSpPr>
          <p:cNvPr id="5" name="Загнутый угол 4"/>
          <p:cNvSpPr/>
          <p:nvPr/>
        </p:nvSpPr>
        <p:spPr>
          <a:xfrm>
            <a:off x="4139952" y="620688"/>
            <a:ext cx="4824536" cy="6048672"/>
          </a:xfrm>
          <a:prstGeom prst="foldedCorner">
            <a:avLst/>
          </a:prstGeom>
          <a:solidFill>
            <a:schemeClr val="accent1">
              <a:lumMod val="20000"/>
              <a:lumOff val="8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b="1" dirty="0" smtClean="0">
              <a:solidFill>
                <a:schemeClr val="tx1"/>
              </a:solidFill>
            </a:endParaRPr>
          </a:p>
          <a:p>
            <a:endParaRPr lang="ru-RU" b="1" dirty="0" smtClean="0">
              <a:solidFill>
                <a:schemeClr val="tx1"/>
              </a:solidFill>
            </a:endParaRPr>
          </a:p>
          <a:p>
            <a:r>
              <a:rPr lang="ru-RU" b="1" dirty="0" smtClean="0">
                <a:solidFill>
                  <a:schemeClr val="tx1"/>
                </a:solidFill>
              </a:rPr>
              <a:t>В августе 1585 года собранные </a:t>
            </a:r>
            <a:r>
              <a:rPr lang="ru-RU" b="1" dirty="0" err="1" smtClean="0">
                <a:solidFill>
                  <a:schemeClr val="tx1"/>
                </a:solidFill>
              </a:rPr>
              <a:t>Кучумом</a:t>
            </a:r>
            <a:r>
              <a:rPr lang="ru-RU" b="1" dirty="0" smtClean="0">
                <a:solidFill>
                  <a:schemeClr val="tx1"/>
                </a:solidFill>
              </a:rPr>
              <a:t> войска подошли к </a:t>
            </a:r>
            <a:r>
              <a:rPr lang="ru-RU" b="1" dirty="0" err="1" smtClean="0">
                <a:solidFill>
                  <a:schemeClr val="tx1"/>
                </a:solidFill>
              </a:rPr>
              <a:t>Кашлыку</a:t>
            </a:r>
            <a:r>
              <a:rPr lang="ru-RU" b="1" dirty="0" smtClean="0">
                <a:solidFill>
                  <a:schemeClr val="tx1"/>
                </a:solidFill>
              </a:rPr>
              <a:t> и осадили его. Отряд Ермака отбил нападение. Вскоре Ермак выступил из города. Не встретив противника, уставшие казаки расположились в шатрах и уснули, не выставив стражи. Находившееся неподалеку войско </a:t>
            </a:r>
            <a:r>
              <a:rPr lang="ru-RU" b="1" dirty="0" err="1" smtClean="0">
                <a:solidFill>
                  <a:schemeClr val="tx1"/>
                </a:solidFill>
              </a:rPr>
              <a:t>Кучума</a:t>
            </a:r>
            <a:r>
              <a:rPr lang="ru-RU" b="1" dirty="0" smtClean="0">
                <a:solidFill>
                  <a:schemeClr val="tx1"/>
                </a:solidFill>
              </a:rPr>
              <a:t> внезапно напало на стан русских. В завязавшемся бою отряд понес большие потери. Сам Ермак, облаченный в тяжелые доспехи, пытаясь переплыть Иртыш, утонул. После гибели Ермака остатки русских войск покинули Сибирь.</a:t>
            </a:r>
          </a:p>
          <a:p>
            <a:r>
              <a:rPr lang="ru-RU" b="1" dirty="0" smtClean="0">
                <a:solidFill>
                  <a:schemeClr val="tx1"/>
                </a:solidFill>
              </a:rPr>
              <a:t>Но все же поход Ермака нанес ханству тяжелый удар. Москва отправила в сибирскую землю большой, хорошо вооруженный отряд стрельцов и казаков. </a:t>
            </a:r>
          </a:p>
          <a:p>
            <a:r>
              <a:rPr lang="ru-RU" b="1" dirty="0" smtClean="0">
                <a:solidFill>
                  <a:schemeClr val="tx1"/>
                </a:solidFill>
              </a:rPr>
              <a:t>В 1598 году </a:t>
            </a:r>
            <a:r>
              <a:rPr lang="ru-RU" b="1" dirty="0" err="1" smtClean="0">
                <a:solidFill>
                  <a:schemeClr val="tx1"/>
                </a:solidFill>
              </a:rPr>
              <a:t>Кучум</a:t>
            </a:r>
            <a:r>
              <a:rPr lang="ru-RU" b="1" dirty="0" smtClean="0">
                <a:solidFill>
                  <a:schemeClr val="tx1"/>
                </a:solidFill>
              </a:rPr>
              <a:t> был окончательно разгромлен и вскоре погиб.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www.tmn.ru/~vehi/17.jpg"/>
          <p:cNvPicPr>
            <a:picLocks noChangeAspect="1" noChangeArrowheads="1"/>
          </p:cNvPicPr>
          <p:nvPr/>
        </p:nvPicPr>
        <p:blipFill>
          <a:blip r:embed="rId2" cstate="email"/>
          <a:srcRect b="49892"/>
          <a:stretch>
            <a:fillRect/>
          </a:stretch>
        </p:blipFill>
        <p:spPr bwMode="auto">
          <a:xfrm>
            <a:off x="0" y="3861049"/>
            <a:ext cx="4706039" cy="2996952"/>
          </a:xfrm>
          <a:prstGeom prst="rect">
            <a:avLst/>
          </a:prstGeom>
          <a:noFill/>
          <a:ln w="9525">
            <a:noFill/>
            <a:miter lim="800000"/>
            <a:headEnd/>
            <a:tailEnd/>
          </a:ln>
          <a:effectLst>
            <a:softEdge rad="127000"/>
          </a:effectLst>
        </p:spPr>
      </p:pic>
      <p:sp>
        <p:nvSpPr>
          <p:cNvPr id="3" name="Прямоугольник 2"/>
          <p:cNvSpPr/>
          <p:nvPr/>
        </p:nvSpPr>
        <p:spPr>
          <a:xfrm>
            <a:off x="251520" y="548680"/>
            <a:ext cx="8640960" cy="3168352"/>
          </a:xfrm>
          <a:prstGeom prst="rect">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На завоеванных сибирских землях русские первопроходцы сначала воздвигали </a:t>
            </a:r>
            <a:r>
              <a:rPr lang="ru-RU" b="1" i="1" dirty="0" smtClean="0">
                <a:solidFill>
                  <a:schemeClr val="tx1"/>
                </a:solidFill>
              </a:rPr>
              <a:t>крепости-остроги, </a:t>
            </a:r>
            <a:r>
              <a:rPr lang="ru-RU" b="1" dirty="0" smtClean="0">
                <a:solidFill>
                  <a:schemeClr val="tx1"/>
                </a:solidFill>
              </a:rPr>
              <a:t>а затем и города. В конце XVI века в Сибири были построены крепости </a:t>
            </a:r>
            <a:r>
              <a:rPr lang="ru-RU" b="1" dirty="0" smtClean="0">
                <a:solidFill>
                  <a:srgbClr val="0070C0"/>
                </a:solidFill>
                <a:effectLst>
                  <a:outerShdw blurRad="38100" dist="38100" dir="2700000" algn="tl">
                    <a:srgbClr val="000000">
                      <a:alpha val="43137"/>
                    </a:srgbClr>
                  </a:outerShdw>
                </a:effectLst>
              </a:rPr>
              <a:t>Тюмень, Тобольск, Верхотурье, Березов, Нарым </a:t>
            </a:r>
            <a:r>
              <a:rPr lang="ru-RU" b="1" dirty="0" smtClean="0">
                <a:solidFill>
                  <a:schemeClr val="tx1"/>
                </a:solidFill>
              </a:rPr>
              <a:t>и другие. </a:t>
            </a:r>
          </a:p>
          <a:p>
            <a:pPr algn="ctr"/>
            <a:r>
              <a:rPr lang="ru-RU" b="1" dirty="0" smtClean="0">
                <a:solidFill>
                  <a:schemeClr val="tx1"/>
                </a:solidFill>
              </a:rPr>
              <a:t>Вслед за казаками в Сибирь устремились торговые и служилые люди, беглые крестьяне. Началось освоение этого обширного и богатого края. </a:t>
            </a:r>
          </a:p>
          <a:p>
            <a:pPr algn="ctr"/>
            <a:r>
              <a:rPr lang="ru-RU" b="1" dirty="0" smtClean="0">
                <a:solidFill>
                  <a:schemeClr val="tx1"/>
                </a:solidFill>
              </a:rPr>
              <a:t>Вхождение в состав России народов Сибири имело прогрессивное значение, ибо избавляло их от грабительских набегов соседей. </a:t>
            </a:r>
          </a:p>
          <a:p>
            <a:pPr algn="ctr"/>
            <a:r>
              <a:rPr lang="ru-RU" b="1" dirty="0" smtClean="0">
                <a:solidFill>
                  <a:schemeClr val="tx1"/>
                </a:solidFill>
              </a:rPr>
              <a:t>Русские переселенцы познакомили местное население с основами земледелия, с различными сельскохозяйственными орудиями, передавали им свой опыт. Создавались условия для хозяйственного и культурного развития народов Сибири. </a:t>
            </a:r>
          </a:p>
        </p:txBody>
      </p:sp>
      <p:pic>
        <p:nvPicPr>
          <p:cNvPr id="4" name="Picture 2"/>
          <p:cNvPicPr>
            <a:picLocks noChangeAspect="1" noChangeArrowheads="1"/>
          </p:cNvPicPr>
          <p:nvPr/>
        </p:nvPicPr>
        <p:blipFill>
          <a:blip r:embed="rId3" cstate="email">
            <a:extLst>
              <a:ext uri="{BEBA8EAE-BF5A-486C-A8C5-ECC9F3942E4B}">
                <a14:imgProps xmlns="" xmlns:a14="http://schemas.microsoft.com/office/drawing/2010/main">
                  <a14:imgLayer r:embed="rId4">
                    <a14:imgEffect>
                      <a14:sharpenSoften amount="60000"/>
                    </a14:imgEffect>
                    <a14:imgEffect>
                      <a14:brightnessContrast bright="-9000" contrast="24000"/>
                    </a14:imgEffect>
                  </a14:imgLayer>
                </a14:imgProps>
              </a:ext>
              <a:ext uri="{28A0092B-C50C-407E-A947-70E740481C1C}">
                <a14:useLocalDpi xmlns="" xmlns:a14="http://schemas.microsoft.com/office/drawing/2010/main"/>
              </a:ext>
            </a:extLst>
          </a:blip>
          <a:srcRect l="3980" t="4980" r="2750" b="4076"/>
          <a:stretch>
            <a:fillRect/>
          </a:stretch>
        </p:blipFill>
        <p:spPr bwMode="auto">
          <a:xfrm>
            <a:off x="4607496" y="3761656"/>
            <a:ext cx="4536504" cy="3096344"/>
          </a:xfrm>
          <a:prstGeom prst="roundRect">
            <a:avLst/>
          </a:prstGeom>
          <a:noFill/>
          <a:ln>
            <a:noFill/>
          </a:ln>
          <a:effectLst>
            <a:softEdge rad="1270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323528" y="0"/>
            <a:ext cx="6152453" cy="461665"/>
          </a:xfrm>
          <a:prstGeom prst="rect">
            <a:avLst/>
          </a:prstGeom>
        </p:spPr>
        <p:txBody>
          <a:bodyPr wrap="none">
            <a:spAutoFit/>
          </a:bodyPr>
          <a:lstStyle/>
          <a:p>
            <a:r>
              <a:rPr lang="ru-RU" sz="2400" b="1" u="sng" dirty="0" smtClean="0">
                <a:solidFill>
                  <a:schemeClr val="accent6">
                    <a:lumMod val="75000"/>
                  </a:schemeClr>
                </a:solidFill>
                <a:effectLst>
                  <a:outerShdw blurRad="38100" dist="38100" dir="2700000" algn="tl">
                    <a:srgbClr val="000000">
                      <a:alpha val="43137"/>
                    </a:srgbClr>
                  </a:outerShdw>
                </a:effectLst>
              </a:rPr>
              <a:t>5. Начало освоения Сибири. Поход Ермака</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1" presetClass="entr" presetSubtype="1"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363272" cy="4525963"/>
          </a:xfrm>
          <a:solidFill>
            <a:schemeClr val="accent3">
              <a:lumMod val="20000"/>
              <a:lumOff val="80000"/>
            </a:schemeClr>
          </a:solidFill>
          <a:ln w="76200" cmpd="thickThin">
            <a:solidFill>
              <a:schemeClr val="accent6">
                <a:lumMod val="75000"/>
              </a:schemeClr>
            </a:solidFill>
          </a:ln>
        </p:spPr>
        <p:txBody>
          <a:bodyPr/>
          <a:lstStyle/>
          <a:p>
            <a:endParaRPr lang="ru-RU" b="1" i="1" dirty="0" smtClean="0">
              <a:solidFill>
                <a:schemeClr val="accent1">
                  <a:lumMod val="50000"/>
                </a:schemeClr>
              </a:solidFill>
            </a:endParaRPr>
          </a:p>
          <a:p>
            <a:r>
              <a:rPr lang="ru-RU" b="1" i="1" dirty="0" smtClean="0">
                <a:solidFill>
                  <a:schemeClr val="accent1">
                    <a:lumMod val="50000"/>
                  </a:schemeClr>
                </a:solidFill>
              </a:rPr>
              <a:t>Основные направления внешней политики Ивана Грозного</a:t>
            </a:r>
          </a:p>
          <a:p>
            <a:r>
              <a:rPr lang="ru-RU" b="1" i="1" dirty="0" smtClean="0">
                <a:solidFill>
                  <a:schemeClr val="accent1">
                    <a:lumMod val="50000"/>
                  </a:schemeClr>
                </a:solidFill>
              </a:rPr>
              <a:t>Присоединение Казанского ханства к России</a:t>
            </a:r>
          </a:p>
          <a:p>
            <a:r>
              <a:rPr lang="ru-RU" b="1" i="1" dirty="0" smtClean="0">
                <a:solidFill>
                  <a:schemeClr val="accent1">
                    <a:lumMod val="50000"/>
                  </a:schemeClr>
                </a:solidFill>
              </a:rPr>
              <a:t>Присоединение Астраханского ханства</a:t>
            </a:r>
          </a:p>
          <a:p>
            <a:r>
              <a:rPr lang="ru-RU" b="1" i="1" dirty="0" smtClean="0">
                <a:solidFill>
                  <a:schemeClr val="accent1">
                    <a:lumMod val="50000"/>
                  </a:schemeClr>
                </a:solidFill>
              </a:rPr>
              <a:t>Отношения с Крымским ханством</a:t>
            </a:r>
          </a:p>
          <a:p>
            <a:r>
              <a:rPr lang="ru-RU" b="1" i="1" dirty="0" smtClean="0">
                <a:solidFill>
                  <a:schemeClr val="accent1">
                    <a:lumMod val="50000"/>
                  </a:schemeClr>
                </a:solidFill>
              </a:rPr>
              <a:t>Начало освоения Сибири. Поход Ермака</a:t>
            </a:r>
          </a:p>
          <a:p>
            <a:r>
              <a:rPr lang="ru-RU" b="1" i="1" dirty="0" smtClean="0">
                <a:solidFill>
                  <a:schemeClr val="accent1">
                    <a:lumMod val="50000"/>
                  </a:schemeClr>
                </a:solidFill>
              </a:rPr>
              <a:t>Ливонская война</a:t>
            </a:r>
          </a:p>
          <a:p>
            <a:r>
              <a:rPr lang="ru-RU" b="1" i="1" dirty="0" smtClean="0">
                <a:solidFill>
                  <a:schemeClr val="accent1">
                    <a:lumMod val="50000"/>
                  </a:schemeClr>
                </a:solidFill>
              </a:rPr>
              <a:t>Итоги внешней политики второй половины </a:t>
            </a:r>
            <a:r>
              <a:rPr lang="en-US" b="1" i="1" dirty="0" smtClean="0">
                <a:solidFill>
                  <a:schemeClr val="accent1">
                    <a:lumMod val="50000"/>
                  </a:schemeClr>
                </a:solidFill>
              </a:rPr>
              <a:t>XVI </a:t>
            </a:r>
            <a:r>
              <a:rPr lang="ru-RU" b="1" i="1" dirty="0" smtClean="0">
                <a:solidFill>
                  <a:schemeClr val="accent1">
                    <a:lumMod val="50000"/>
                  </a:schemeClr>
                </a:solidFill>
              </a:rPr>
              <a:t>в.</a:t>
            </a:r>
            <a:endParaRPr lang="ru-RU" b="1" i="1" dirty="0">
              <a:solidFill>
                <a:schemeClr val="accent1">
                  <a:lumMod val="50000"/>
                </a:schemeClr>
              </a:solidFill>
            </a:endParaRPr>
          </a:p>
        </p:txBody>
      </p:sp>
      <p:sp>
        <p:nvSpPr>
          <p:cNvPr id="3" name="Заголовок 2"/>
          <p:cNvSpPr>
            <a:spLocks noGrp="1"/>
          </p:cNvSpPr>
          <p:nvPr>
            <p:ph type="title"/>
          </p:nvPr>
        </p:nvSpPr>
        <p:spPr/>
        <p:txBody>
          <a:bodyPr/>
          <a:lstStyle/>
          <a:p>
            <a:r>
              <a:rPr lang="ru-RU" dirty="0" smtClean="0">
                <a:solidFill>
                  <a:srgbClr val="8A0000"/>
                </a:solidFill>
              </a:rPr>
              <a:t>План </a:t>
            </a:r>
            <a:endParaRPr lang="ru-RU" dirty="0">
              <a:solidFill>
                <a:srgbClr val="8A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6224589" cy="461665"/>
          </a:xfrm>
          <a:prstGeom prst="rect">
            <a:avLst/>
          </a:prstGeom>
        </p:spPr>
        <p:txBody>
          <a:bodyPr wrap="none">
            <a:spAutoFit/>
          </a:bodyPr>
          <a:lstStyle/>
          <a:p>
            <a:r>
              <a:rPr lang="ru-RU" sz="2400" b="1" u="sng" dirty="0" smtClean="0">
                <a:solidFill>
                  <a:schemeClr val="accent6">
                    <a:lumMod val="75000"/>
                  </a:schemeClr>
                </a:solidFill>
                <a:effectLst>
                  <a:outerShdw blurRad="38100" dist="38100" dir="2700000" algn="tl">
                    <a:srgbClr val="000000">
                      <a:alpha val="43137"/>
                    </a:srgbClr>
                  </a:outerShdw>
                </a:effectLst>
              </a:rPr>
              <a:t>6. Западное направление. Ливонская война</a:t>
            </a:r>
          </a:p>
        </p:txBody>
      </p:sp>
      <p:pic>
        <p:nvPicPr>
          <p:cNvPr id="2050" name="Picture 2"/>
          <p:cNvPicPr>
            <a:picLocks noChangeAspect="1" noChangeArrowheads="1"/>
          </p:cNvPicPr>
          <p:nvPr/>
        </p:nvPicPr>
        <p:blipFill>
          <a:blip r:embed="rId2" cstate="email"/>
          <a:srcRect b="21475"/>
          <a:stretch>
            <a:fillRect/>
          </a:stretch>
        </p:blipFill>
        <p:spPr bwMode="auto">
          <a:xfrm>
            <a:off x="0" y="3503657"/>
            <a:ext cx="3275856" cy="3354343"/>
          </a:xfrm>
          <a:prstGeom prst="rect">
            <a:avLst/>
          </a:prstGeom>
          <a:noFill/>
          <a:ln w="9525">
            <a:noFill/>
            <a:miter lim="800000"/>
            <a:headEnd/>
            <a:tailEnd/>
          </a:ln>
        </p:spPr>
      </p:pic>
      <p:sp>
        <p:nvSpPr>
          <p:cNvPr id="4" name="Прямоугольник 3"/>
          <p:cNvSpPr/>
          <p:nvPr/>
        </p:nvSpPr>
        <p:spPr>
          <a:xfrm>
            <a:off x="0" y="6525344"/>
            <a:ext cx="2915816" cy="332656"/>
          </a:xfrm>
          <a:prstGeom prst="rect">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smtClean="0">
                <a:solidFill>
                  <a:schemeClr val="tx1"/>
                </a:solidFill>
              </a:rPr>
              <a:t>Старый английский двор в Москве</a:t>
            </a:r>
            <a:endParaRPr lang="ru-RU" sz="1400" dirty="0">
              <a:solidFill>
                <a:schemeClr val="tx1"/>
              </a:solidFill>
            </a:endParaRPr>
          </a:p>
        </p:txBody>
      </p:sp>
      <p:pic>
        <p:nvPicPr>
          <p:cNvPr id="2051" name="Picture 3"/>
          <p:cNvPicPr>
            <a:picLocks noChangeAspect="1" noChangeArrowheads="1"/>
          </p:cNvPicPr>
          <p:nvPr/>
        </p:nvPicPr>
        <p:blipFill>
          <a:blip r:embed="rId3" cstate="email"/>
          <a:srcRect/>
          <a:stretch>
            <a:fillRect/>
          </a:stretch>
        </p:blipFill>
        <p:spPr bwMode="auto">
          <a:xfrm>
            <a:off x="5508104" y="1658566"/>
            <a:ext cx="3635896" cy="4536716"/>
          </a:xfrm>
          <a:prstGeom prst="rect">
            <a:avLst/>
          </a:prstGeom>
          <a:noFill/>
          <a:ln w="57150" cmpd="thickThin">
            <a:solidFill>
              <a:schemeClr val="tx2"/>
            </a:solidFill>
            <a:miter lim="800000"/>
            <a:headEnd/>
            <a:tailEnd/>
          </a:ln>
        </p:spPr>
      </p:pic>
      <p:sp>
        <p:nvSpPr>
          <p:cNvPr id="6" name="Прямоугольник 5"/>
          <p:cNvSpPr/>
          <p:nvPr/>
        </p:nvSpPr>
        <p:spPr>
          <a:xfrm>
            <a:off x="5868144" y="6237312"/>
            <a:ext cx="2987824" cy="620688"/>
          </a:xfrm>
          <a:prstGeom prst="rect">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tx1"/>
                </a:solidFill>
              </a:rPr>
              <a:t>Иван Грозный принимает капитана Ричарда </a:t>
            </a:r>
            <a:r>
              <a:rPr lang="ru-RU" sz="1200" dirty="0" err="1" smtClean="0">
                <a:solidFill>
                  <a:schemeClr val="tx1"/>
                </a:solidFill>
              </a:rPr>
              <a:t>Ченслора</a:t>
            </a:r>
            <a:r>
              <a:rPr lang="ru-RU" sz="1200" dirty="0" smtClean="0">
                <a:solidFill>
                  <a:schemeClr val="tx1"/>
                </a:solidFill>
              </a:rPr>
              <a:t>. 1553 г. </a:t>
            </a:r>
            <a:endParaRPr lang="ru-RU" sz="1200" dirty="0">
              <a:solidFill>
                <a:schemeClr val="tx1"/>
              </a:solidFill>
            </a:endParaRPr>
          </a:p>
        </p:txBody>
      </p:sp>
      <p:sp>
        <p:nvSpPr>
          <p:cNvPr id="7" name="Скругленный прямоугольник 6"/>
          <p:cNvSpPr/>
          <p:nvPr/>
        </p:nvSpPr>
        <p:spPr>
          <a:xfrm>
            <a:off x="323528" y="764704"/>
            <a:ext cx="5040560" cy="936104"/>
          </a:xfrm>
          <a:prstGeom prst="roundRect">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Начало англо-русских связей</a:t>
            </a:r>
            <a:endParaRPr lang="ru-RU" sz="2400" b="1" dirty="0">
              <a:solidFill>
                <a:schemeClr val="tx1"/>
              </a:solidFill>
            </a:endParaRPr>
          </a:p>
        </p:txBody>
      </p:sp>
      <p:sp>
        <p:nvSpPr>
          <p:cNvPr id="8" name="Прямоугольник 7"/>
          <p:cNvSpPr/>
          <p:nvPr/>
        </p:nvSpPr>
        <p:spPr>
          <a:xfrm>
            <a:off x="1403648" y="1988840"/>
            <a:ext cx="4968552" cy="1008112"/>
          </a:xfrm>
          <a:prstGeom prst="rect">
            <a:avLst/>
          </a:prstGeom>
          <a:solidFill>
            <a:schemeClr val="accent6">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C00000"/>
                </a:solidFill>
                <a:effectLst>
                  <a:outerShdw blurRad="38100" dist="38100" dir="2700000" algn="tl">
                    <a:srgbClr val="000000">
                      <a:alpha val="43137"/>
                    </a:srgbClr>
                  </a:outerShdw>
                </a:effectLst>
              </a:rPr>
              <a:t>1553 г.</a:t>
            </a:r>
            <a:r>
              <a:rPr lang="ru-RU" sz="2400" b="1" dirty="0" smtClean="0">
                <a:solidFill>
                  <a:schemeClr val="tx1"/>
                </a:solidFill>
              </a:rPr>
              <a:t> </a:t>
            </a:r>
            <a:r>
              <a:rPr lang="ru-RU" sz="2000" b="1" dirty="0" smtClean="0">
                <a:solidFill>
                  <a:schemeClr val="tx1"/>
                </a:solidFill>
              </a:rPr>
              <a:t>– в устье Северной Двины прибыл первый английский корабль</a:t>
            </a:r>
            <a:endParaRPr lang="ru-RU" sz="2000" b="1" dirty="0">
              <a:solidFill>
                <a:schemeClr val="tx1"/>
              </a:solidFill>
            </a:endParaRPr>
          </a:p>
        </p:txBody>
      </p:sp>
      <p:sp>
        <p:nvSpPr>
          <p:cNvPr id="9" name="Скругленный прямоугольник 8"/>
          <p:cNvSpPr/>
          <p:nvPr/>
        </p:nvSpPr>
        <p:spPr>
          <a:xfrm>
            <a:off x="2987824" y="4193704"/>
            <a:ext cx="1872208" cy="2664296"/>
          </a:xfrm>
          <a:prstGeom prst="roundRect">
            <a:avLst/>
          </a:prstGeom>
          <a:solidFill>
            <a:schemeClr val="accent1">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C00000"/>
                </a:solidFill>
                <a:effectLst>
                  <a:outerShdw blurRad="38100" dist="38100" dir="2700000" algn="tl">
                    <a:srgbClr val="000000">
                      <a:alpha val="43137"/>
                    </a:srgbClr>
                  </a:outerShdw>
                </a:effectLst>
              </a:rPr>
              <a:t>1555 г. </a:t>
            </a:r>
            <a:r>
              <a:rPr lang="ru-RU" sz="2000" b="1" dirty="0" smtClean="0">
                <a:solidFill>
                  <a:schemeClr val="tx1"/>
                </a:solidFill>
              </a:rPr>
              <a:t>– </a:t>
            </a:r>
          </a:p>
          <a:p>
            <a:pPr algn="ctr"/>
            <a:r>
              <a:rPr lang="ru-RU" sz="2000" b="1" dirty="0" smtClean="0">
                <a:solidFill>
                  <a:schemeClr val="tx1"/>
                </a:solidFill>
              </a:rPr>
              <a:t>в Москве создана английская торговая компания</a:t>
            </a:r>
            <a:endParaRPr lang="ru-RU" sz="2000" b="1" dirty="0">
              <a:solidFill>
                <a:schemeClr val="tx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6224589" cy="461665"/>
          </a:xfrm>
          <a:prstGeom prst="rect">
            <a:avLst/>
          </a:prstGeom>
        </p:spPr>
        <p:txBody>
          <a:bodyPr wrap="none">
            <a:spAutoFit/>
          </a:bodyPr>
          <a:lstStyle/>
          <a:p>
            <a:r>
              <a:rPr lang="ru-RU" sz="2400" b="1" u="sng" dirty="0" smtClean="0">
                <a:solidFill>
                  <a:schemeClr val="accent6">
                    <a:lumMod val="75000"/>
                  </a:schemeClr>
                </a:solidFill>
                <a:effectLst>
                  <a:outerShdw blurRad="38100" dist="38100" dir="2700000" algn="tl">
                    <a:srgbClr val="000000">
                      <a:alpha val="43137"/>
                    </a:srgbClr>
                  </a:outerShdw>
                </a:effectLst>
              </a:rPr>
              <a:t>6. Западное направление. Ливонская война</a:t>
            </a:r>
          </a:p>
        </p:txBody>
      </p:sp>
      <p:sp>
        <p:nvSpPr>
          <p:cNvPr id="3" name="Скругленный прямоугольник 2"/>
          <p:cNvSpPr/>
          <p:nvPr/>
        </p:nvSpPr>
        <p:spPr>
          <a:xfrm>
            <a:off x="251520" y="836712"/>
            <a:ext cx="8640960" cy="720080"/>
          </a:xfrm>
          <a:prstGeom prst="roundRect">
            <a:avLst/>
          </a:prstGeom>
          <a:solidFill>
            <a:schemeClr val="accent6">
              <a:lumMod val="20000"/>
              <a:lumOff val="8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rPr>
              <a:t>Дипломатическая ситуация накануне Ливонской войны</a:t>
            </a:r>
            <a:endParaRPr lang="ru-RU" sz="2400" b="1" dirty="0">
              <a:solidFill>
                <a:srgbClr val="002060"/>
              </a:solidFill>
            </a:endParaRPr>
          </a:p>
        </p:txBody>
      </p:sp>
      <p:sp>
        <p:nvSpPr>
          <p:cNvPr id="4" name="Прямоугольник 3"/>
          <p:cNvSpPr/>
          <p:nvPr/>
        </p:nvSpPr>
        <p:spPr>
          <a:xfrm>
            <a:off x="251520" y="1772816"/>
            <a:ext cx="8640960" cy="792088"/>
          </a:xfrm>
          <a:prstGeom prst="rect">
            <a:avLst/>
          </a:prstGeom>
          <a:solidFill>
            <a:schemeClr val="accent2">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C00000"/>
                </a:solidFill>
                <a:effectLst>
                  <a:outerShdw blurRad="38100" dist="38100" dir="2700000" algn="tl">
                    <a:srgbClr val="000000">
                      <a:alpha val="43137"/>
                    </a:srgbClr>
                  </a:outerShdw>
                </a:effectLst>
              </a:rPr>
              <a:t>1549 г.</a:t>
            </a:r>
            <a:r>
              <a:rPr lang="ru-RU" sz="2400" b="1" dirty="0" smtClean="0">
                <a:solidFill>
                  <a:srgbClr val="002060"/>
                </a:solidFill>
              </a:rPr>
              <a:t> – мир со Швецией на выгодных для России условиях</a:t>
            </a:r>
            <a:endParaRPr lang="ru-RU" sz="2400" b="1" dirty="0">
              <a:solidFill>
                <a:srgbClr val="002060"/>
              </a:solidFill>
            </a:endParaRPr>
          </a:p>
        </p:txBody>
      </p:sp>
      <p:sp>
        <p:nvSpPr>
          <p:cNvPr id="5" name="Прямоугольник 4"/>
          <p:cNvSpPr/>
          <p:nvPr/>
        </p:nvSpPr>
        <p:spPr>
          <a:xfrm>
            <a:off x="251520" y="2780928"/>
            <a:ext cx="8640960" cy="720080"/>
          </a:xfrm>
          <a:prstGeom prst="rect">
            <a:avLst/>
          </a:prstGeom>
          <a:solidFill>
            <a:schemeClr val="accent2">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C00000"/>
                </a:solidFill>
                <a:effectLst>
                  <a:outerShdw blurRad="38100" dist="38100" dir="2700000" algn="tl">
                    <a:srgbClr val="000000">
                      <a:alpha val="43137"/>
                    </a:srgbClr>
                  </a:outerShdw>
                </a:effectLst>
              </a:rPr>
              <a:t>1554 г. </a:t>
            </a:r>
            <a:r>
              <a:rPr lang="ru-RU" sz="2400" b="1" dirty="0" smtClean="0">
                <a:solidFill>
                  <a:srgbClr val="002060"/>
                </a:solidFill>
              </a:rPr>
              <a:t>– перемирие с Литвой на 5 лет</a:t>
            </a:r>
            <a:endParaRPr lang="ru-RU" sz="2400" b="1" dirty="0">
              <a:solidFill>
                <a:srgbClr val="002060"/>
              </a:solidFill>
            </a:endParaRPr>
          </a:p>
        </p:txBody>
      </p:sp>
      <p:sp>
        <p:nvSpPr>
          <p:cNvPr id="6" name="Прямоугольник 5"/>
          <p:cNvSpPr/>
          <p:nvPr/>
        </p:nvSpPr>
        <p:spPr>
          <a:xfrm>
            <a:off x="251520" y="3789040"/>
            <a:ext cx="8640960" cy="720080"/>
          </a:xfrm>
          <a:prstGeom prst="rect">
            <a:avLst/>
          </a:prstGeom>
          <a:solidFill>
            <a:schemeClr val="accent2">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C00000"/>
                </a:solidFill>
                <a:effectLst>
                  <a:outerShdw blurRad="38100" dist="38100" dir="2700000" algn="tl">
                    <a:srgbClr val="000000">
                      <a:alpha val="43137"/>
                    </a:srgbClr>
                  </a:outerShdw>
                </a:effectLst>
              </a:rPr>
              <a:t>1556 г. </a:t>
            </a:r>
            <a:r>
              <a:rPr lang="ru-RU" sz="2400" b="1" dirty="0" smtClean="0">
                <a:solidFill>
                  <a:srgbClr val="002060"/>
                </a:solidFill>
              </a:rPr>
              <a:t>– перемирие с Польшей на 10 лет</a:t>
            </a:r>
            <a:endParaRPr lang="ru-RU" sz="2400" b="1" dirty="0">
              <a:solidFill>
                <a:srgbClr val="002060"/>
              </a:solidFill>
            </a:endParaRPr>
          </a:p>
        </p:txBody>
      </p:sp>
      <p:sp>
        <p:nvSpPr>
          <p:cNvPr id="7" name="Правая фигурная скобка 6"/>
          <p:cNvSpPr/>
          <p:nvPr/>
        </p:nvSpPr>
        <p:spPr>
          <a:xfrm rot="5400000">
            <a:off x="4289394" y="399238"/>
            <a:ext cx="565212" cy="8784976"/>
          </a:xfrm>
          <a:prstGeom prst="rightBrace">
            <a:avLst>
              <a:gd name="adj1" fmla="val 8333"/>
              <a:gd name="adj2" fmla="val 50000"/>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8" name="Скругленный прямоугольник 7"/>
          <p:cNvSpPr/>
          <p:nvPr/>
        </p:nvSpPr>
        <p:spPr>
          <a:xfrm>
            <a:off x="179512" y="5373216"/>
            <a:ext cx="8784976" cy="1296144"/>
          </a:xfrm>
          <a:prstGeom prst="round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i="1" dirty="0" smtClean="0">
                <a:solidFill>
                  <a:schemeClr val="tx1"/>
                </a:solidFill>
              </a:rPr>
              <a:t>Иван </a:t>
            </a:r>
            <a:r>
              <a:rPr lang="en-US" sz="2800" b="1" i="1" dirty="0" smtClean="0">
                <a:solidFill>
                  <a:schemeClr val="tx1"/>
                </a:solidFill>
              </a:rPr>
              <a:t>IV</a:t>
            </a:r>
            <a:r>
              <a:rPr lang="ru-RU" sz="2800" b="1" i="1" dirty="0" smtClean="0">
                <a:solidFill>
                  <a:schemeClr val="tx1"/>
                </a:solidFill>
              </a:rPr>
              <a:t> обеспечил, как он считал, безопасность западных границ на время войны с Ливонским Орденом</a:t>
            </a:r>
            <a:endParaRPr lang="ru-RU" sz="2800" b="1" i="1" dirty="0">
              <a:solidFill>
                <a:schemeClr val="tx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Ливонская война</a:t>
            </a:r>
            <a:endParaRPr lang="ru-RU" dirty="0"/>
          </a:p>
        </p:txBody>
      </p:sp>
      <p:sp>
        <p:nvSpPr>
          <p:cNvPr id="3" name="Подзаголовок 2"/>
          <p:cNvSpPr>
            <a:spLocks noGrp="1"/>
          </p:cNvSpPr>
          <p:nvPr>
            <p:ph type="subTitle" idx="1"/>
          </p:nvPr>
        </p:nvSpPr>
        <p:spPr/>
        <p:txBody>
          <a:bodyPr/>
          <a:lstStyle/>
          <a:p>
            <a:r>
              <a:rPr lang="ru-RU" dirty="0" smtClean="0"/>
              <a:t>1558-1583</a:t>
            </a: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6224589" cy="461665"/>
          </a:xfrm>
          <a:prstGeom prst="rect">
            <a:avLst/>
          </a:prstGeom>
        </p:spPr>
        <p:txBody>
          <a:bodyPr wrap="none">
            <a:spAutoFit/>
          </a:bodyPr>
          <a:lstStyle/>
          <a:p>
            <a:r>
              <a:rPr lang="ru-RU" sz="2400" b="1" u="sng" dirty="0" smtClean="0">
                <a:solidFill>
                  <a:schemeClr val="accent6">
                    <a:lumMod val="75000"/>
                  </a:schemeClr>
                </a:solidFill>
                <a:effectLst>
                  <a:outerShdw blurRad="38100" dist="38100" dir="2700000" algn="tl">
                    <a:srgbClr val="000000">
                      <a:alpha val="43137"/>
                    </a:srgbClr>
                  </a:outerShdw>
                </a:effectLst>
              </a:rPr>
              <a:t>6. Западное направление. Ливонская война</a:t>
            </a:r>
          </a:p>
        </p:txBody>
      </p:sp>
      <p:pic>
        <p:nvPicPr>
          <p:cNvPr id="3" name="Picture 2"/>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5004048" y="620688"/>
            <a:ext cx="3943350" cy="60486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Скругленный прямоугольник 3"/>
          <p:cNvSpPr/>
          <p:nvPr/>
        </p:nvSpPr>
        <p:spPr>
          <a:xfrm>
            <a:off x="323528" y="908720"/>
            <a:ext cx="4392488" cy="504056"/>
          </a:xfrm>
          <a:prstGeom prst="roundRect">
            <a:avLst/>
          </a:prstGeom>
          <a:solidFill>
            <a:schemeClr val="accent2">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2">
                    <a:lumMod val="50000"/>
                  </a:schemeClr>
                </a:solidFill>
              </a:rPr>
              <a:t>Причины Ливонской войны</a:t>
            </a:r>
            <a:endParaRPr lang="ru-RU" sz="2400" b="1" dirty="0">
              <a:solidFill>
                <a:schemeClr val="tx2">
                  <a:lumMod val="50000"/>
                </a:schemeClr>
              </a:solidFill>
            </a:endParaRPr>
          </a:p>
        </p:txBody>
      </p:sp>
      <p:sp>
        <p:nvSpPr>
          <p:cNvPr id="6" name="Прямоугольник 5"/>
          <p:cNvSpPr/>
          <p:nvPr/>
        </p:nvSpPr>
        <p:spPr>
          <a:xfrm>
            <a:off x="467544" y="1844824"/>
            <a:ext cx="4248472" cy="1944216"/>
          </a:xfrm>
          <a:prstGeom prst="rect">
            <a:avLst/>
          </a:prstGeom>
          <a:solidFill>
            <a:schemeClr val="accent3">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ru-RU" sz="2400" b="1" dirty="0" smtClean="0">
                <a:solidFill>
                  <a:schemeClr val="accent5">
                    <a:lumMod val="50000"/>
                  </a:schemeClr>
                </a:solidFill>
              </a:rPr>
              <a:t>Посмотрите на карту и определите, в чем заключались причины Ливонской войны.</a:t>
            </a:r>
            <a:endParaRPr lang="ru-RU" sz="2400" b="1" dirty="0">
              <a:solidFill>
                <a:schemeClr val="accent5">
                  <a:lumMod val="50000"/>
                </a:schemeClr>
              </a:solidFill>
            </a:endParaRPr>
          </a:p>
        </p:txBody>
      </p:sp>
      <p:pic>
        <p:nvPicPr>
          <p:cNvPr id="7" name="Picture 3" descr="C:\Users\Саша\Pictures\картинки про школу\Рисунок1 (2).gif"/>
          <p:cNvPicPr>
            <a:picLocks noChangeAspect="1" noChangeArrowheads="1"/>
          </p:cNvPicPr>
          <p:nvPr/>
        </p:nvPicPr>
        <p:blipFill>
          <a:blip r:embed="rId3" cstate="email"/>
          <a:srcRect/>
          <a:stretch>
            <a:fillRect/>
          </a:stretch>
        </p:blipFill>
        <p:spPr bwMode="auto">
          <a:xfrm>
            <a:off x="395536" y="2132856"/>
            <a:ext cx="977104" cy="1008112"/>
          </a:xfrm>
          <a:prstGeom prst="rect">
            <a:avLst/>
          </a:prstGeom>
          <a:noFill/>
        </p:spPr>
      </p:pic>
      <p:sp>
        <p:nvSpPr>
          <p:cNvPr id="5" name="Прямоугольник 4"/>
          <p:cNvSpPr/>
          <p:nvPr/>
        </p:nvSpPr>
        <p:spPr>
          <a:xfrm>
            <a:off x="323528" y="1628800"/>
            <a:ext cx="4464496" cy="5040560"/>
          </a:xfrm>
          <a:prstGeom prst="rect">
            <a:avLst/>
          </a:prstGeom>
          <a:solidFill>
            <a:schemeClr val="accent4">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ru-RU" b="1" dirty="0" smtClean="0">
                <a:solidFill>
                  <a:schemeClr val="tx2">
                    <a:lumMod val="50000"/>
                  </a:schemeClr>
                </a:solidFill>
              </a:rPr>
              <a:t>Ливонский орден препятствовал развитию русской торговли. Русские купцы стремились наладить торговые связи с Европой через порты Балтийского моря.</a:t>
            </a:r>
          </a:p>
          <a:p>
            <a:pPr marL="342900" indent="-342900">
              <a:buAutoNum type="arabicPeriod"/>
            </a:pPr>
            <a:r>
              <a:rPr lang="ru-RU" b="1" dirty="0" smtClean="0">
                <a:solidFill>
                  <a:schemeClr val="tx2">
                    <a:lumMod val="50000"/>
                  </a:schemeClr>
                </a:solidFill>
              </a:rPr>
              <a:t>Назрела необходимость установления прямых связей с европейскими странами.</a:t>
            </a:r>
          </a:p>
          <a:p>
            <a:pPr marL="342900" indent="-342900">
              <a:buAutoNum type="arabicPeriod"/>
            </a:pPr>
            <a:r>
              <a:rPr lang="ru-RU" b="1" dirty="0" smtClean="0">
                <a:solidFill>
                  <a:schemeClr val="tx2">
                    <a:lumMod val="50000"/>
                  </a:schemeClr>
                </a:solidFill>
              </a:rPr>
              <a:t>Русские дворяне хотели получить земли в Прибалтике.</a:t>
            </a:r>
          </a:p>
          <a:p>
            <a:pPr marL="342900" indent="-342900">
              <a:buAutoNum type="arabicPeriod"/>
            </a:pPr>
            <a:r>
              <a:rPr lang="ru-RU" b="1" dirty="0" smtClean="0">
                <a:solidFill>
                  <a:schemeClr val="tx2">
                    <a:lumMod val="50000"/>
                  </a:schemeClr>
                </a:solidFill>
              </a:rPr>
              <a:t>Надо было преодолеть экономическую отсталость страны.</a:t>
            </a:r>
          </a:p>
          <a:p>
            <a:pPr marL="342900" indent="-342900">
              <a:buAutoNum type="arabicPeriod"/>
            </a:pPr>
            <a:r>
              <a:rPr lang="ru-RU" b="1" dirty="0" smtClean="0">
                <a:solidFill>
                  <a:schemeClr val="tx2">
                    <a:lumMod val="50000"/>
                  </a:schemeClr>
                </a:solidFill>
              </a:rPr>
              <a:t>Активно проявлялось стремление России вернуть древние новгородские и псковские земли, которые были захвачены крестоносцами в </a:t>
            </a:r>
            <a:r>
              <a:rPr lang="en-US" b="1" dirty="0" smtClean="0">
                <a:solidFill>
                  <a:schemeClr val="tx2">
                    <a:lumMod val="50000"/>
                  </a:schemeClr>
                </a:solidFill>
              </a:rPr>
              <a:t>XII </a:t>
            </a:r>
            <a:r>
              <a:rPr lang="ru-RU" b="1" dirty="0" smtClean="0">
                <a:solidFill>
                  <a:schemeClr val="tx2">
                    <a:lumMod val="50000"/>
                  </a:schemeClr>
                </a:solidFill>
              </a:rPr>
              <a:t>веке.</a:t>
            </a:r>
            <a:endParaRPr lang="ru-RU" b="1" dirty="0">
              <a:solidFill>
                <a:schemeClr val="tx2">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Horizontal)">
                                      <p:cBhvr>
                                        <p:cTn id="7" dur="10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5"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linds(vertical)">
                                      <p:cBhvr>
                                        <p:cTn id="2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6224589" cy="461665"/>
          </a:xfrm>
          <a:prstGeom prst="rect">
            <a:avLst/>
          </a:prstGeom>
        </p:spPr>
        <p:txBody>
          <a:bodyPr wrap="none">
            <a:spAutoFit/>
          </a:bodyPr>
          <a:lstStyle/>
          <a:p>
            <a:r>
              <a:rPr lang="ru-RU" sz="2400" b="1" u="sng" dirty="0" smtClean="0">
                <a:solidFill>
                  <a:schemeClr val="accent6">
                    <a:lumMod val="75000"/>
                  </a:schemeClr>
                </a:solidFill>
                <a:effectLst>
                  <a:outerShdw blurRad="38100" dist="38100" dir="2700000" algn="tl">
                    <a:srgbClr val="000000">
                      <a:alpha val="43137"/>
                    </a:srgbClr>
                  </a:outerShdw>
                </a:effectLst>
              </a:rPr>
              <a:t>6. Западное направление. Ливонская война</a:t>
            </a:r>
          </a:p>
        </p:txBody>
      </p:sp>
      <p:sp>
        <p:nvSpPr>
          <p:cNvPr id="4" name="Вертикальный свиток 3"/>
          <p:cNvSpPr/>
          <p:nvPr/>
        </p:nvSpPr>
        <p:spPr>
          <a:xfrm>
            <a:off x="0" y="692696"/>
            <a:ext cx="5364088" cy="5904656"/>
          </a:xfrm>
          <a:prstGeom prst="verticalScroll">
            <a:avLst/>
          </a:prstGeom>
          <a:solidFill>
            <a:schemeClr val="accent4">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b="1" dirty="0" smtClean="0">
                <a:solidFill>
                  <a:srgbClr val="C00000"/>
                </a:solidFill>
                <a:effectLst>
                  <a:outerShdw blurRad="38100" dist="38100" dir="2700000" algn="tl">
                    <a:srgbClr val="000000">
                      <a:alpha val="43137"/>
                    </a:srgbClr>
                  </a:outerShdw>
                </a:effectLst>
              </a:rPr>
              <a:t>1558 г. </a:t>
            </a:r>
            <a:r>
              <a:rPr lang="ru-RU" sz="2000" b="1" dirty="0" smtClean="0">
                <a:solidFill>
                  <a:schemeClr val="tx1"/>
                </a:solidFill>
              </a:rPr>
              <a:t>- русские войска захватили Восточную Ливонию: взяли Нарву, где создали флотилию их 17 судов, дошли до Риги</a:t>
            </a:r>
            <a:r>
              <a:rPr lang="ru-RU" sz="2000" b="1" dirty="0" smtClean="0">
                <a:solidFill>
                  <a:schemeClr val="accent5">
                    <a:lumMod val="50000"/>
                  </a:schemeClr>
                </a:solidFill>
              </a:rPr>
              <a:t>.</a:t>
            </a:r>
          </a:p>
          <a:p>
            <a:r>
              <a:rPr lang="ru-RU" sz="2000" b="1" dirty="0" smtClean="0">
                <a:solidFill>
                  <a:srgbClr val="C00000"/>
                </a:solidFill>
                <a:effectLst>
                  <a:outerShdw blurRad="38100" dist="38100" dir="2700000" algn="tl">
                    <a:srgbClr val="000000">
                      <a:alpha val="43137"/>
                    </a:srgbClr>
                  </a:outerShdw>
                </a:effectLst>
              </a:rPr>
              <a:t>1560 г.</a:t>
            </a:r>
            <a:r>
              <a:rPr lang="ru-RU" sz="2000" b="1" dirty="0" smtClean="0">
                <a:solidFill>
                  <a:schemeClr val="accent5">
                    <a:lumMod val="50000"/>
                  </a:schemeClr>
                </a:solidFill>
              </a:rPr>
              <a:t> – </a:t>
            </a:r>
            <a:r>
              <a:rPr lang="ru-RU" sz="2000" b="1" dirty="0" smtClean="0">
                <a:solidFill>
                  <a:schemeClr val="tx1"/>
                </a:solidFill>
              </a:rPr>
              <a:t>русские войска захватили </a:t>
            </a:r>
            <a:r>
              <a:rPr lang="ru-RU" sz="2000" b="1" dirty="0" err="1" smtClean="0">
                <a:solidFill>
                  <a:schemeClr val="tx1"/>
                </a:solidFill>
              </a:rPr>
              <a:t>Мариенбург</a:t>
            </a:r>
            <a:r>
              <a:rPr lang="ru-RU" sz="2000" b="1" dirty="0" smtClean="0">
                <a:solidFill>
                  <a:schemeClr val="tx1"/>
                </a:solidFill>
              </a:rPr>
              <a:t>, </a:t>
            </a:r>
            <a:r>
              <a:rPr lang="ru-RU" sz="2000" b="1" dirty="0" err="1" smtClean="0">
                <a:solidFill>
                  <a:schemeClr val="tx1"/>
                </a:solidFill>
              </a:rPr>
              <a:t>Феллин</a:t>
            </a:r>
            <a:r>
              <a:rPr lang="ru-RU" sz="2000" b="1" dirty="0" smtClean="0">
                <a:solidFill>
                  <a:schemeClr val="tx1"/>
                </a:solidFill>
              </a:rPr>
              <a:t>. Разгром Ордена.</a:t>
            </a:r>
          </a:p>
          <a:p>
            <a:r>
              <a:rPr lang="ru-RU" sz="2000" b="1" dirty="0" smtClean="0">
                <a:solidFill>
                  <a:srgbClr val="C00000"/>
                </a:solidFill>
                <a:effectLst>
                  <a:outerShdw blurRad="38100" dist="38100" dir="2700000" algn="tl">
                    <a:srgbClr val="000000">
                      <a:alpha val="43137"/>
                    </a:srgbClr>
                  </a:outerShdw>
                </a:effectLst>
              </a:rPr>
              <a:t>1561 г. </a:t>
            </a:r>
            <a:r>
              <a:rPr lang="ru-RU" sz="2000" b="1" dirty="0" smtClean="0">
                <a:solidFill>
                  <a:schemeClr val="tx1"/>
                </a:solidFill>
              </a:rPr>
              <a:t>– Северная Эстония и </a:t>
            </a:r>
            <a:r>
              <a:rPr lang="ru-RU" sz="2000" b="1" dirty="0" err="1" smtClean="0">
                <a:solidFill>
                  <a:schemeClr val="tx1"/>
                </a:solidFill>
              </a:rPr>
              <a:t>Ревель</a:t>
            </a:r>
            <a:r>
              <a:rPr lang="ru-RU" sz="2000" b="1" dirty="0" smtClean="0">
                <a:solidFill>
                  <a:schemeClr val="tx1"/>
                </a:solidFill>
              </a:rPr>
              <a:t> присягают Швеции. Под Ригой стоят литовские войска. </a:t>
            </a:r>
            <a:r>
              <a:rPr lang="ru-RU" sz="2000" b="1" dirty="0" err="1" smtClean="0">
                <a:solidFill>
                  <a:srgbClr val="FF0000"/>
                </a:solidFill>
                <a:effectLst>
                  <a:outerShdw blurRad="38100" dist="38100" dir="2700000" algn="tl">
                    <a:srgbClr val="000000">
                      <a:alpha val="43137"/>
                    </a:srgbClr>
                  </a:outerShdw>
                </a:effectLst>
              </a:rPr>
              <a:t>Виленский</a:t>
            </a:r>
            <a:r>
              <a:rPr lang="ru-RU" sz="2000" b="1" dirty="0" smtClean="0">
                <a:solidFill>
                  <a:srgbClr val="FF0000"/>
                </a:solidFill>
                <a:effectLst>
                  <a:outerShdw blurRad="38100" dist="38100" dir="2700000" algn="tl">
                    <a:srgbClr val="000000">
                      <a:alpha val="43137"/>
                    </a:srgbClr>
                  </a:outerShdw>
                </a:effectLst>
              </a:rPr>
              <a:t> договор. </a:t>
            </a:r>
            <a:r>
              <a:rPr lang="ru-RU" sz="2000" b="1" dirty="0" smtClean="0">
                <a:solidFill>
                  <a:schemeClr val="tx1"/>
                </a:solidFill>
              </a:rPr>
              <a:t>Орден прекращает свое существование. Его территория – совместное владение Литвы и Польши.</a:t>
            </a:r>
            <a:endParaRPr lang="ru-RU" sz="2000" b="1" dirty="0">
              <a:solidFill>
                <a:schemeClr val="accent5">
                  <a:lumMod val="50000"/>
                </a:schemeClr>
              </a:solidFill>
            </a:endParaRPr>
          </a:p>
        </p:txBody>
      </p:sp>
      <p:sp>
        <p:nvSpPr>
          <p:cNvPr id="5" name="Вертикальный свиток 4"/>
          <p:cNvSpPr/>
          <p:nvPr/>
        </p:nvSpPr>
        <p:spPr>
          <a:xfrm>
            <a:off x="0" y="692696"/>
            <a:ext cx="5292080" cy="5904656"/>
          </a:xfrm>
          <a:prstGeom prst="verticalScroll">
            <a:avLst/>
          </a:prstGeom>
          <a:solidFill>
            <a:schemeClr val="accent4">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2000" b="1" dirty="0" smtClean="0">
              <a:solidFill>
                <a:schemeClr val="tx1"/>
              </a:solidFill>
            </a:endParaRPr>
          </a:p>
          <a:p>
            <a:r>
              <a:rPr lang="ru-RU" sz="2000" b="1" dirty="0" smtClean="0">
                <a:solidFill>
                  <a:srgbClr val="C00000"/>
                </a:solidFill>
                <a:effectLst>
                  <a:outerShdw blurRad="38100" dist="38100" dir="2700000" algn="tl">
                    <a:srgbClr val="000000">
                      <a:alpha val="43137"/>
                    </a:srgbClr>
                  </a:outerShdw>
                </a:effectLst>
              </a:rPr>
              <a:t>1562 г.</a:t>
            </a:r>
            <a:r>
              <a:rPr lang="ru-RU" sz="2000" b="1" dirty="0" smtClean="0">
                <a:solidFill>
                  <a:schemeClr val="tx1"/>
                </a:solidFill>
              </a:rPr>
              <a:t> – перемирие России со Швецией.</a:t>
            </a:r>
          </a:p>
          <a:p>
            <a:endParaRPr lang="ru-RU" sz="2000" b="1" dirty="0" smtClean="0">
              <a:solidFill>
                <a:schemeClr val="tx1"/>
              </a:solidFill>
            </a:endParaRPr>
          </a:p>
          <a:p>
            <a:r>
              <a:rPr lang="ru-RU" sz="2000" b="1" dirty="0" smtClean="0">
                <a:solidFill>
                  <a:schemeClr val="tx1"/>
                </a:solidFill>
              </a:rPr>
              <a:t>1562 – 1563 гг. – успешный поход русских в Литву. Захват Полоцка.</a:t>
            </a:r>
          </a:p>
          <a:p>
            <a:endParaRPr lang="ru-RU" sz="2000" b="1" dirty="0" smtClean="0">
              <a:solidFill>
                <a:schemeClr val="tx1"/>
              </a:solidFill>
            </a:endParaRPr>
          </a:p>
          <a:p>
            <a:r>
              <a:rPr lang="ru-RU" sz="2000" b="1" dirty="0" smtClean="0">
                <a:solidFill>
                  <a:srgbClr val="C00000"/>
                </a:solidFill>
                <a:effectLst>
                  <a:outerShdw blurRad="38100" dist="38100" dir="2700000" algn="tl">
                    <a:srgbClr val="000000">
                      <a:alpha val="43137"/>
                    </a:srgbClr>
                  </a:outerShdw>
                </a:effectLst>
              </a:rPr>
              <a:t>1564 г. </a:t>
            </a:r>
            <a:r>
              <a:rPr lang="ru-RU" sz="2000" b="1" dirty="0" smtClean="0">
                <a:solidFill>
                  <a:schemeClr val="tx1"/>
                </a:solidFill>
              </a:rPr>
              <a:t>– поражение русских войск на р. Улле (январь) и под Оршей (июнь)</a:t>
            </a:r>
          </a:p>
          <a:p>
            <a:endParaRPr lang="ru-RU" sz="2000" b="1" dirty="0" smtClean="0">
              <a:solidFill>
                <a:schemeClr val="tx1"/>
              </a:solidFill>
            </a:endParaRPr>
          </a:p>
          <a:p>
            <a:r>
              <a:rPr lang="ru-RU" sz="2000" b="1" dirty="0" smtClean="0">
                <a:solidFill>
                  <a:srgbClr val="C00000"/>
                </a:solidFill>
                <a:effectLst>
                  <a:outerShdw blurRad="38100" dist="38100" dir="2700000" algn="tl">
                    <a:srgbClr val="000000">
                      <a:alpha val="43137"/>
                    </a:srgbClr>
                  </a:outerShdw>
                </a:effectLst>
              </a:rPr>
              <a:t>1569 г.</a:t>
            </a:r>
            <a:r>
              <a:rPr lang="ru-RU" sz="2000" b="1" dirty="0" smtClean="0">
                <a:solidFill>
                  <a:schemeClr val="tx1"/>
                </a:solidFill>
              </a:rPr>
              <a:t> – </a:t>
            </a:r>
            <a:r>
              <a:rPr lang="ru-RU" sz="2000" b="1" u="sng" dirty="0" err="1" smtClean="0">
                <a:solidFill>
                  <a:schemeClr val="accent3">
                    <a:lumMod val="75000"/>
                  </a:schemeClr>
                </a:solidFill>
              </a:rPr>
              <a:t>Люблинская</a:t>
            </a:r>
            <a:r>
              <a:rPr lang="ru-RU" sz="2000" b="1" u="sng" dirty="0" smtClean="0">
                <a:solidFill>
                  <a:schemeClr val="accent3">
                    <a:lumMod val="75000"/>
                  </a:schemeClr>
                </a:solidFill>
              </a:rPr>
              <a:t> уния </a:t>
            </a:r>
            <a:r>
              <a:rPr lang="ru-RU" sz="2000" b="1" dirty="0" smtClean="0">
                <a:solidFill>
                  <a:schemeClr val="tx1"/>
                </a:solidFill>
              </a:rPr>
              <a:t>Литвы и Польши. Образование </a:t>
            </a:r>
            <a:r>
              <a:rPr lang="ru-RU" sz="2000" b="1" u="sng" dirty="0" smtClean="0">
                <a:solidFill>
                  <a:schemeClr val="accent3">
                    <a:lumMod val="75000"/>
                  </a:schemeClr>
                </a:solidFill>
                <a:effectLst>
                  <a:outerShdw blurRad="38100" dist="38100" dir="2700000" algn="tl">
                    <a:srgbClr val="000000">
                      <a:alpha val="43137"/>
                    </a:srgbClr>
                  </a:outerShdw>
                </a:effectLst>
              </a:rPr>
              <a:t>Речи Посполитой</a:t>
            </a:r>
            <a:r>
              <a:rPr lang="ru-RU" sz="2000" b="1" dirty="0" smtClean="0">
                <a:solidFill>
                  <a:schemeClr val="tx1"/>
                </a:solidFill>
              </a:rPr>
              <a:t>.</a:t>
            </a:r>
          </a:p>
          <a:p>
            <a:endParaRPr lang="ru-RU" sz="2000" b="1" dirty="0" smtClean="0">
              <a:solidFill>
                <a:schemeClr val="tx1"/>
              </a:solidFill>
            </a:endParaRPr>
          </a:p>
          <a:p>
            <a:endParaRPr lang="ru-RU" sz="2000" b="1" dirty="0">
              <a:solidFill>
                <a:schemeClr val="tx1"/>
              </a:solidFill>
            </a:endParaRPr>
          </a:p>
        </p:txBody>
      </p:sp>
      <p:pic>
        <p:nvPicPr>
          <p:cNvPr id="3" name="Picture 2"/>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5004048" y="620688"/>
            <a:ext cx="3943350" cy="604867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Horizontal)">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vertic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vertical)">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6224589" cy="461665"/>
          </a:xfrm>
          <a:prstGeom prst="rect">
            <a:avLst/>
          </a:prstGeom>
        </p:spPr>
        <p:txBody>
          <a:bodyPr wrap="none">
            <a:spAutoFit/>
          </a:bodyPr>
          <a:lstStyle/>
          <a:p>
            <a:r>
              <a:rPr lang="ru-RU" sz="2400" b="1" u="sng" dirty="0" smtClean="0">
                <a:solidFill>
                  <a:schemeClr val="accent6">
                    <a:lumMod val="75000"/>
                  </a:schemeClr>
                </a:solidFill>
                <a:effectLst>
                  <a:outerShdw blurRad="38100" dist="38100" dir="2700000" algn="tl">
                    <a:srgbClr val="000000">
                      <a:alpha val="43137"/>
                    </a:srgbClr>
                  </a:outerShdw>
                </a:effectLst>
              </a:rPr>
              <a:t>6. Западное направление. Ливонская война</a:t>
            </a:r>
          </a:p>
        </p:txBody>
      </p:sp>
      <p:sp>
        <p:nvSpPr>
          <p:cNvPr id="3" name="Вертикальный свиток 2"/>
          <p:cNvSpPr/>
          <p:nvPr/>
        </p:nvSpPr>
        <p:spPr>
          <a:xfrm>
            <a:off x="3275856" y="764704"/>
            <a:ext cx="5868144" cy="5904656"/>
          </a:xfrm>
          <a:prstGeom prst="verticalScroll">
            <a:avLst/>
          </a:prstGeom>
          <a:solidFill>
            <a:schemeClr val="accent4">
              <a:lumMod val="40000"/>
              <a:lumOff val="6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b="1" dirty="0" smtClean="0">
              <a:solidFill>
                <a:srgbClr val="C00000"/>
              </a:solidFill>
              <a:effectLst>
                <a:outerShdw blurRad="38100" dist="38100" dir="2700000" algn="tl">
                  <a:srgbClr val="000000">
                    <a:alpha val="43137"/>
                  </a:srgbClr>
                </a:outerShdw>
              </a:effectLst>
            </a:endParaRPr>
          </a:p>
          <a:p>
            <a:endParaRPr lang="ru-RU" b="1" dirty="0" smtClean="0">
              <a:solidFill>
                <a:srgbClr val="C00000"/>
              </a:solidFill>
              <a:effectLst>
                <a:outerShdw blurRad="38100" dist="38100" dir="2700000" algn="tl">
                  <a:srgbClr val="000000">
                    <a:alpha val="43137"/>
                  </a:srgbClr>
                </a:outerShdw>
              </a:effectLst>
            </a:endParaRPr>
          </a:p>
          <a:p>
            <a:r>
              <a:rPr lang="ru-RU" b="1" dirty="0" smtClean="0">
                <a:solidFill>
                  <a:srgbClr val="C00000"/>
                </a:solidFill>
                <a:effectLst>
                  <a:outerShdw blurRad="38100" dist="38100" dir="2700000" algn="tl">
                    <a:srgbClr val="000000">
                      <a:alpha val="43137"/>
                    </a:srgbClr>
                  </a:outerShdw>
                </a:effectLst>
              </a:rPr>
              <a:t>1576 г.</a:t>
            </a:r>
            <a:r>
              <a:rPr lang="ru-RU" b="1" dirty="0" smtClean="0">
                <a:solidFill>
                  <a:schemeClr val="tx1"/>
                </a:solidFill>
              </a:rPr>
              <a:t> – на престол Речи Посполитой избран Стефан </a:t>
            </a:r>
            <a:r>
              <a:rPr lang="ru-RU" b="1" dirty="0" err="1" smtClean="0">
                <a:solidFill>
                  <a:schemeClr val="tx1"/>
                </a:solidFill>
              </a:rPr>
              <a:t>Баторий</a:t>
            </a:r>
            <a:r>
              <a:rPr lang="ru-RU" b="1" dirty="0" smtClean="0">
                <a:solidFill>
                  <a:schemeClr val="tx1"/>
                </a:solidFill>
              </a:rPr>
              <a:t>.</a:t>
            </a:r>
          </a:p>
          <a:p>
            <a:r>
              <a:rPr lang="ru-RU" b="1" dirty="0" smtClean="0">
                <a:solidFill>
                  <a:srgbClr val="C00000"/>
                </a:solidFill>
                <a:effectLst>
                  <a:outerShdw blurRad="38100" dist="38100" dir="2700000" algn="tl">
                    <a:srgbClr val="000000">
                      <a:alpha val="43137"/>
                    </a:srgbClr>
                  </a:outerShdw>
                </a:effectLst>
              </a:rPr>
              <a:t>1577 г. </a:t>
            </a:r>
            <a:r>
              <a:rPr lang="ru-RU" b="1" dirty="0" smtClean="0">
                <a:solidFill>
                  <a:schemeClr val="tx1"/>
                </a:solidFill>
              </a:rPr>
              <a:t>– успешный поход русских в Польскую Ливонию. Жестокие расправы с местными жителями толкнули их к сотрудничеству со Стефаном </a:t>
            </a:r>
            <a:r>
              <a:rPr lang="ru-RU" b="1" dirty="0" err="1" smtClean="0">
                <a:solidFill>
                  <a:schemeClr val="tx1"/>
                </a:solidFill>
              </a:rPr>
              <a:t>Баторием</a:t>
            </a:r>
            <a:r>
              <a:rPr lang="ru-RU" b="1" dirty="0" smtClean="0">
                <a:solidFill>
                  <a:schemeClr val="tx1"/>
                </a:solidFill>
              </a:rPr>
              <a:t>.</a:t>
            </a:r>
          </a:p>
          <a:p>
            <a:r>
              <a:rPr lang="ru-RU" b="1" dirty="0" smtClean="0">
                <a:solidFill>
                  <a:srgbClr val="C00000"/>
                </a:solidFill>
                <a:effectLst>
                  <a:outerShdw blurRad="38100" dist="38100" dir="2700000" algn="tl">
                    <a:srgbClr val="000000">
                      <a:alpha val="43137"/>
                    </a:srgbClr>
                  </a:outerShdw>
                </a:effectLst>
              </a:rPr>
              <a:t>1579 г. </a:t>
            </a:r>
            <a:r>
              <a:rPr lang="ru-RU" b="1" dirty="0" smtClean="0">
                <a:solidFill>
                  <a:schemeClr val="tx1"/>
                </a:solidFill>
              </a:rPr>
              <a:t>– вторжение шведов и захват ими Новгорода. Стефан </a:t>
            </a:r>
            <a:r>
              <a:rPr lang="ru-RU" b="1" dirty="0" err="1" smtClean="0">
                <a:solidFill>
                  <a:schemeClr val="tx1"/>
                </a:solidFill>
              </a:rPr>
              <a:t>Баторий</a:t>
            </a:r>
            <a:r>
              <a:rPr lang="ru-RU" b="1" dirty="0" smtClean="0">
                <a:solidFill>
                  <a:schemeClr val="tx1"/>
                </a:solidFill>
              </a:rPr>
              <a:t> захватывает Полоцк (сентябрь).</a:t>
            </a:r>
          </a:p>
          <a:p>
            <a:r>
              <a:rPr lang="ru-RU" b="1" dirty="0" smtClean="0">
                <a:solidFill>
                  <a:srgbClr val="C00000"/>
                </a:solidFill>
                <a:effectLst>
                  <a:outerShdw blurRad="38100" dist="38100" dir="2700000" algn="tl">
                    <a:srgbClr val="000000">
                      <a:alpha val="43137"/>
                    </a:srgbClr>
                  </a:outerShdw>
                </a:effectLst>
              </a:rPr>
              <a:t>1581 г. </a:t>
            </a:r>
            <a:r>
              <a:rPr lang="ru-RU" b="1" dirty="0" smtClean="0">
                <a:solidFill>
                  <a:schemeClr val="tx1"/>
                </a:solidFill>
              </a:rPr>
              <a:t>– 47-тысячное войско Стефана </a:t>
            </a:r>
            <a:r>
              <a:rPr lang="ru-RU" b="1" dirty="0" err="1" smtClean="0">
                <a:solidFill>
                  <a:schemeClr val="tx1"/>
                </a:solidFill>
              </a:rPr>
              <a:t>батория</a:t>
            </a:r>
            <a:r>
              <a:rPr lang="ru-RU" b="1" dirty="0" smtClean="0">
                <a:solidFill>
                  <a:schemeClr val="tx1"/>
                </a:solidFill>
              </a:rPr>
              <a:t> осаждает Псков. Защитники (15 тыс. чел.) выдержали 31 штурм. Поляки потеряли до 7 тыс. человек и были вынуждены снять осаду. Шведы захватывают Карелу, Нарву, Копорье, Ям.</a:t>
            </a:r>
          </a:p>
          <a:p>
            <a:endParaRPr lang="ru-RU" b="1" dirty="0" smtClean="0">
              <a:solidFill>
                <a:schemeClr val="tx1"/>
              </a:solidFill>
            </a:endParaRPr>
          </a:p>
          <a:p>
            <a:endParaRPr lang="ru-RU" b="1" dirty="0" smtClean="0">
              <a:solidFill>
                <a:schemeClr val="tx1"/>
              </a:solidFill>
            </a:endParaRPr>
          </a:p>
        </p:txBody>
      </p:sp>
      <p:pic>
        <p:nvPicPr>
          <p:cNvPr id="1027" name="Picture 3"/>
          <p:cNvPicPr>
            <a:picLocks noChangeAspect="1" noChangeArrowheads="1"/>
          </p:cNvPicPr>
          <p:nvPr/>
        </p:nvPicPr>
        <p:blipFill>
          <a:blip r:embed="rId2" cstate="email"/>
          <a:srcRect/>
          <a:stretch>
            <a:fillRect/>
          </a:stretch>
        </p:blipFill>
        <p:spPr bwMode="auto">
          <a:xfrm>
            <a:off x="251520" y="1340768"/>
            <a:ext cx="3429000" cy="4286250"/>
          </a:xfrm>
          <a:prstGeom prst="rect">
            <a:avLst/>
          </a:prstGeom>
          <a:noFill/>
          <a:ln w="57150" cmpd="thickThin">
            <a:solidFill>
              <a:schemeClr val="accent4">
                <a:lumMod val="50000"/>
              </a:schemeClr>
            </a:solidFill>
            <a:miter lim="800000"/>
            <a:headEnd/>
            <a:tailEnd/>
          </a:ln>
        </p:spPr>
      </p:pic>
      <p:sp>
        <p:nvSpPr>
          <p:cNvPr id="6" name="Прямоугольник 5"/>
          <p:cNvSpPr/>
          <p:nvPr/>
        </p:nvSpPr>
        <p:spPr>
          <a:xfrm>
            <a:off x="539552" y="5733256"/>
            <a:ext cx="2880320" cy="360040"/>
          </a:xfrm>
          <a:prstGeom prst="rect">
            <a:avLst/>
          </a:prstGeom>
          <a:solidFill>
            <a:schemeClr val="bg2"/>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rPr>
              <a:t>Стефан </a:t>
            </a:r>
            <a:r>
              <a:rPr lang="ru-RU" sz="1400" b="1" dirty="0" err="1" smtClean="0">
                <a:solidFill>
                  <a:schemeClr val="tx1"/>
                </a:solidFill>
              </a:rPr>
              <a:t>Баторий</a:t>
            </a:r>
            <a:endParaRPr lang="ru-RU" sz="14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barn(inHorizontal)">
                                      <p:cBhvr>
                                        <p:cTn id="7" dur="1000"/>
                                        <p:tgtEl>
                                          <p:spTgt spid="10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6"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Horizontal)">
                                      <p:cBhvr>
                                        <p:cTn id="1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6224589" cy="461665"/>
          </a:xfrm>
          <a:prstGeom prst="rect">
            <a:avLst/>
          </a:prstGeom>
        </p:spPr>
        <p:txBody>
          <a:bodyPr wrap="none">
            <a:spAutoFit/>
          </a:bodyPr>
          <a:lstStyle/>
          <a:p>
            <a:r>
              <a:rPr lang="ru-RU" sz="2400" b="1" u="sng" dirty="0" smtClean="0">
                <a:solidFill>
                  <a:schemeClr val="accent6">
                    <a:lumMod val="75000"/>
                  </a:schemeClr>
                </a:solidFill>
                <a:effectLst>
                  <a:outerShdw blurRad="38100" dist="38100" dir="2700000" algn="tl">
                    <a:srgbClr val="000000">
                      <a:alpha val="43137"/>
                    </a:srgbClr>
                  </a:outerShdw>
                </a:effectLst>
              </a:rPr>
              <a:t>6. Западное направление. Ливонская война</a:t>
            </a:r>
          </a:p>
        </p:txBody>
      </p:sp>
      <p:pic>
        <p:nvPicPr>
          <p:cNvPr id="3" name="Picture 2"/>
          <p:cNvPicPr>
            <a:picLocks noChangeAspect="1" noChangeArrowheads="1"/>
          </p:cNvPicPr>
          <p:nvPr/>
        </p:nvPicPr>
        <p:blipFill>
          <a:blip r:embed="rId2" cstate="email">
            <a:extLst>
              <a:ext uri="{28A0092B-C50C-407E-A947-70E740481C1C}">
                <a14:useLocalDpi xmlns="" xmlns:a14="http://schemas.microsoft.com/office/drawing/2010/main"/>
              </a:ext>
            </a:extLst>
          </a:blip>
          <a:srcRect/>
          <a:stretch>
            <a:fillRect/>
          </a:stretch>
        </p:blipFill>
        <p:spPr bwMode="auto">
          <a:xfrm>
            <a:off x="4716016" y="620688"/>
            <a:ext cx="4363346" cy="62373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51520" y="836712"/>
            <a:ext cx="4248472" cy="2448272"/>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effectLst>
                  <a:outerShdw blurRad="38100" dist="38100" dir="2700000" algn="tl">
                    <a:srgbClr val="000000">
                      <a:alpha val="43137"/>
                    </a:srgbClr>
                  </a:outerShdw>
                </a:effectLst>
              </a:rPr>
              <a:t>1582 г. – </a:t>
            </a:r>
            <a:r>
              <a:rPr lang="ru-RU" b="1" dirty="0" err="1" smtClean="0">
                <a:solidFill>
                  <a:srgbClr val="002060"/>
                </a:solidFill>
                <a:effectLst>
                  <a:outerShdw blurRad="38100" dist="38100" dir="2700000" algn="tl">
                    <a:srgbClr val="000000">
                      <a:alpha val="43137"/>
                    </a:srgbClr>
                  </a:outerShdw>
                </a:effectLst>
              </a:rPr>
              <a:t>Ям-Запольское</a:t>
            </a:r>
            <a:r>
              <a:rPr lang="ru-RU" b="1" dirty="0" smtClean="0">
                <a:solidFill>
                  <a:srgbClr val="002060"/>
                </a:solidFill>
                <a:effectLst>
                  <a:outerShdw blurRad="38100" dist="38100" dir="2700000" algn="tl">
                    <a:srgbClr val="000000">
                      <a:alpha val="43137"/>
                    </a:srgbClr>
                  </a:outerShdw>
                </a:effectLst>
              </a:rPr>
              <a:t> перемирие с Польшей на 10 лет.</a:t>
            </a:r>
          </a:p>
          <a:p>
            <a:pPr algn="ctr"/>
            <a:r>
              <a:rPr lang="ru-RU" b="1" dirty="0" smtClean="0">
                <a:solidFill>
                  <a:schemeClr val="tx1"/>
                </a:solidFill>
              </a:rPr>
              <a:t>России возвращены Холм, Изборск и другие города.</a:t>
            </a:r>
          </a:p>
          <a:p>
            <a:pPr algn="ctr"/>
            <a:r>
              <a:rPr lang="ru-RU" b="1" dirty="0" smtClean="0">
                <a:solidFill>
                  <a:schemeClr val="tx1"/>
                </a:solidFill>
              </a:rPr>
              <a:t>Россия передает Польше земли Ливонского ордена.</a:t>
            </a:r>
            <a:endParaRPr lang="ru-RU" b="1" dirty="0">
              <a:solidFill>
                <a:schemeClr val="tx1"/>
              </a:solidFill>
            </a:endParaRPr>
          </a:p>
        </p:txBody>
      </p:sp>
      <p:sp>
        <p:nvSpPr>
          <p:cNvPr id="5" name="Прямоугольник 4"/>
          <p:cNvSpPr/>
          <p:nvPr/>
        </p:nvSpPr>
        <p:spPr>
          <a:xfrm>
            <a:off x="251520" y="3789040"/>
            <a:ext cx="4248472" cy="2448272"/>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rgbClr val="002060"/>
                </a:solidFill>
                <a:effectLst>
                  <a:outerShdw blurRad="38100" dist="38100" dir="2700000" algn="tl">
                    <a:srgbClr val="000000">
                      <a:alpha val="43137"/>
                    </a:srgbClr>
                  </a:outerShdw>
                </a:effectLst>
              </a:rPr>
              <a:t>1583 г. – </a:t>
            </a:r>
            <a:r>
              <a:rPr lang="ru-RU" b="1" dirty="0" err="1" smtClean="0">
                <a:solidFill>
                  <a:srgbClr val="002060"/>
                </a:solidFill>
                <a:effectLst>
                  <a:outerShdw blurRad="38100" dist="38100" dir="2700000" algn="tl">
                    <a:srgbClr val="000000">
                      <a:alpha val="43137"/>
                    </a:srgbClr>
                  </a:outerShdw>
                </a:effectLst>
              </a:rPr>
              <a:t>Плюсское</a:t>
            </a:r>
            <a:r>
              <a:rPr lang="ru-RU" b="1" dirty="0" smtClean="0">
                <a:solidFill>
                  <a:srgbClr val="002060"/>
                </a:solidFill>
                <a:effectLst>
                  <a:outerShdw blurRad="38100" dist="38100" dir="2700000" algn="tl">
                    <a:srgbClr val="000000">
                      <a:alpha val="43137"/>
                    </a:srgbClr>
                  </a:outerShdw>
                </a:effectLst>
              </a:rPr>
              <a:t> </a:t>
            </a:r>
            <a:r>
              <a:rPr lang="ru-RU" b="1" dirty="0" err="1" smtClean="0">
                <a:solidFill>
                  <a:srgbClr val="002060"/>
                </a:solidFill>
                <a:effectLst>
                  <a:outerShdw blurRad="38100" dist="38100" dir="2700000" algn="tl">
                    <a:srgbClr val="000000">
                      <a:alpha val="43137"/>
                    </a:srgbClr>
                  </a:outerShdw>
                </a:effectLst>
              </a:rPr>
              <a:t>премирие</a:t>
            </a:r>
            <a:r>
              <a:rPr lang="ru-RU" b="1" dirty="0" smtClean="0">
                <a:solidFill>
                  <a:srgbClr val="002060"/>
                </a:solidFill>
                <a:effectLst>
                  <a:outerShdw blurRad="38100" dist="38100" dir="2700000" algn="tl">
                    <a:srgbClr val="000000">
                      <a:alpha val="43137"/>
                    </a:srgbClr>
                  </a:outerShdw>
                </a:effectLst>
              </a:rPr>
              <a:t> со Швецией.</a:t>
            </a:r>
          </a:p>
          <a:p>
            <a:pPr algn="ctr"/>
            <a:r>
              <a:rPr lang="ru-RU" b="1" dirty="0" smtClean="0">
                <a:solidFill>
                  <a:schemeClr val="tx1"/>
                </a:solidFill>
              </a:rPr>
              <a:t>Россия теряет Ям, Копорье, Нарву, </a:t>
            </a:r>
            <a:r>
              <a:rPr lang="ru-RU" b="1" dirty="0" err="1" smtClean="0">
                <a:solidFill>
                  <a:schemeClr val="tx1"/>
                </a:solidFill>
              </a:rPr>
              <a:t>Иван-город</a:t>
            </a:r>
            <a:r>
              <a:rPr lang="ru-RU" b="1" dirty="0" smtClean="0">
                <a:solidFill>
                  <a:schemeClr val="tx1"/>
                </a:solidFill>
              </a:rPr>
              <a:t>, сохраняет участок Балтийского побережья с устьем Невы.</a:t>
            </a:r>
            <a:endParaRPr lang="ru-RU"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vertical)">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vertical)">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51520" y="188640"/>
            <a:ext cx="6224589" cy="461665"/>
          </a:xfrm>
          <a:prstGeom prst="rect">
            <a:avLst/>
          </a:prstGeom>
        </p:spPr>
        <p:txBody>
          <a:bodyPr wrap="none">
            <a:spAutoFit/>
          </a:bodyPr>
          <a:lstStyle/>
          <a:p>
            <a:r>
              <a:rPr lang="ru-RU" sz="2400" b="1" u="sng" dirty="0" smtClean="0">
                <a:solidFill>
                  <a:schemeClr val="accent6">
                    <a:lumMod val="75000"/>
                  </a:schemeClr>
                </a:solidFill>
                <a:effectLst>
                  <a:outerShdw blurRad="38100" dist="38100" dir="2700000" algn="tl">
                    <a:srgbClr val="000000">
                      <a:alpha val="43137"/>
                    </a:srgbClr>
                  </a:outerShdw>
                </a:effectLst>
              </a:rPr>
              <a:t>6. Западное направление. Ливонская война</a:t>
            </a:r>
          </a:p>
        </p:txBody>
      </p:sp>
      <p:sp>
        <p:nvSpPr>
          <p:cNvPr id="5" name="Скругленный прямоугольник 4"/>
          <p:cNvSpPr/>
          <p:nvPr/>
        </p:nvSpPr>
        <p:spPr>
          <a:xfrm>
            <a:off x="323528" y="4077072"/>
            <a:ext cx="8496944" cy="2520280"/>
          </a:xfrm>
          <a:prstGeom prst="roundRect">
            <a:avLst/>
          </a:prstGeom>
          <a:solidFill>
            <a:schemeClr val="accent2">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i="1" dirty="0" smtClean="0">
                <a:solidFill>
                  <a:srgbClr val="7030A0"/>
                </a:solidFill>
              </a:rPr>
              <a:t>Итоги Ливонской войны</a:t>
            </a:r>
          </a:p>
          <a:p>
            <a:pPr marL="342900" indent="-342900">
              <a:buFont typeface="+mj-lt"/>
              <a:buAutoNum type="arabicPeriod"/>
            </a:pPr>
            <a:r>
              <a:rPr lang="ru-RU" sz="2400" b="1" dirty="0" smtClean="0">
                <a:solidFill>
                  <a:schemeClr val="tx1"/>
                </a:solidFill>
              </a:rPr>
              <a:t>Россия потерпела поражение и потеряла все свои завоевания в Ливонии, Белоруссии и на побережье Финского залива.</a:t>
            </a:r>
          </a:p>
          <a:p>
            <a:pPr marL="342900" indent="-342900">
              <a:buFont typeface="+mj-lt"/>
              <a:buAutoNum type="arabicPeriod"/>
            </a:pPr>
            <a:r>
              <a:rPr lang="ru-RU" sz="2400" b="1" dirty="0" smtClean="0">
                <a:solidFill>
                  <a:schemeClr val="tx1"/>
                </a:solidFill>
              </a:rPr>
              <a:t>Стратегическое положение России ослабло.</a:t>
            </a:r>
          </a:p>
          <a:p>
            <a:pPr marL="342900" indent="-342900">
              <a:buFont typeface="+mj-lt"/>
              <a:buAutoNum type="arabicPeriod"/>
            </a:pPr>
            <a:r>
              <a:rPr lang="ru-RU" sz="2400" b="1" dirty="0" smtClean="0">
                <a:solidFill>
                  <a:schemeClr val="tx1"/>
                </a:solidFill>
              </a:rPr>
              <a:t>Россия была разорена, население бедствовало.</a:t>
            </a:r>
            <a:endParaRPr lang="ru-RU" sz="2400" b="1" dirty="0">
              <a:solidFill>
                <a:schemeClr val="tx1"/>
              </a:solidFill>
            </a:endParaRPr>
          </a:p>
        </p:txBody>
      </p:sp>
      <p:sp>
        <p:nvSpPr>
          <p:cNvPr id="2" name="Скругленный прямоугольник 1"/>
          <p:cNvSpPr/>
          <p:nvPr/>
        </p:nvSpPr>
        <p:spPr>
          <a:xfrm>
            <a:off x="395536" y="836712"/>
            <a:ext cx="8352928" cy="1296144"/>
          </a:xfrm>
          <a:prstGeom prst="roundRect">
            <a:avLst/>
          </a:prstGeom>
          <a:solidFill>
            <a:schemeClr val="accent3">
              <a:lumMod val="20000"/>
              <a:lumOff val="8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b="1" dirty="0" smtClean="0">
                <a:solidFill>
                  <a:schemeClr val="tx1"/>
                </a:solidFill>
              </a:rPr>
              <a:t>Почему Россия потерпела поражение в Ливонской войне?</a:t>
            </a:r>
            <a:endParaRPr lang="ru-RU" sz="2800" b="1" dirty="0">
              <a:solidFill>
                <a:schemeClr val="tx1"/>
              </a:solidFill>
            </a:endParaRPr>
          </a:p>
        </p:txBody>
      </p:sp>
      <p:pic>
        <p:nvPicPr>
          <p:cNvPr id="2050" name="Picture 2" descr="C:\Users\Саша\Pictures\картинки про школу\26.png"/>
          <p:cNvPicPr>
            <a:picLocks noChangeAspect="1" noChangeArrowheads="1"/>
          </p:cNvPicPr>
          <p:nvPr/>
        </p:nvPicPr>
        <p:blipFill>
          <a:blip r:embed="rId2" cstate="print"/>
          <a:srcRect/>
          <a:stretch>
            <a:fillRect/>
          </a:stretch>
        </p:blipFill>
        <p:spPr bwMode="auto">
          <a:xfrm>
            <a:off x="7308304" y="692696"/>
            <a:ext cx="1296144" cy="1296144"/>
          </a:xfrm>
          <a:prstGeom prst="rect">
            <a:avLst/>
          </a:prstGeom>
          <a:noFill/>
        </p:spPr>
      </p:pic>
      <p:sp>
        <p:nvSpPr>
          <p:cNvPr id="4" name="Прямоугольник 3"/>
          <p:cNvSpPr/>
          <p:nvPr/>
        </p:nvSpPr>
        <p:spPr>
          <a:xfrm>
            <a:off x="395536" y="764704"/>
            <a:ext cx="8424936" cy="3024336"/>
          </a:xfrm>
          <a:prstGeom prst="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i="1" dirty="0" smtClean="0">
                <a:solidFill>
                  <a:srgbClr val="7030A0"/>
                </a:solidFill>
              </a:rPr>
              <a:t>Причины неудач в Ливонской войне</a:t>
            </a:r>
          </a:p>
          <a:p>
            <a:pPr marL="342900" indent="-342900">
              <a:buFont typeface="+mj-lt"/>
              <a:buAutoNum type="arabicPeriod"/>
            </a:pPr>
            <a:r>
              <a:rPr lang="ru-RU" sz="2000" b="1" dirty="0" smtClean="0">
                <a:solidFill>
                  <a:schemeClr val="tx1"/>
                </a:solidFill>
              </a:rPr>
              <a:t>Политика опричнины подсекла экономическую основу России.</a:t>
            </a:r>
          </a:p>
          <a:p>
            <a:pPr marL="342900" indent="-342900">
              <a:buFont typeface="+mj-lt"/>
              <a:buAutoNum type="arabicPeriod"/>
            </a:pPr>
            <a:r>
              <a:rPr lang="ru-RU" sz="2000" b="1" dirty="0" smtClean="0">
                <a:solidFill>
                  <a:schemeClr val="tx1"/>
                </a:solidFill>
              </a:rPr>
              <a:t>Многие талантливые полководцы стали жертвами террора опричнины или уехали за границу.</a:t>
            </a:r>
          </a:p>
          <a:p>
            <a:pPr marL="342900" indent="-342900">
              <a:buFont typeface="+mj-lt"/>
              <a:buAutoNum type="arabicPeriod"/>
            </a:pPr>
            <a:r>
              <a:rPr lang="ru-RU" sz="2000" b="1" dirty="0" smtClean="0">
                <a:solidFill>
                  <a:schemeClr val="tx1"/>
                </a:solidFill>
              </a:rPr>
              <a:t>В конфликт вмешалась Швеция и новое государство Речь </a:t>
            </a:r>
            <a:r>
              <a:rPr lang="ru-RU" sz="2000" b="1" dirty="0" err="1" smtClean="0">
                <a:solidFill>
                  <a:schemeClr val="tx1"/>
                </a:solidFill>
              </a:rPr>
              <a:t>Посполитая</a:t>
            </a:r>
            <a:r>
              <a:rPr lang="ru-RU" sz="2000" b="1" dirty="0" smtClean="0">
                <a:solidFill>
                  <a:schemeClr val="tx1"/>
                </a:solidFill>
              </a:rPr>
              <a:t>.</a:t>
            </a:r>
          </a:p>
          <a:p>
            <a:pPr marL="342900" indent="-342900">
              <a:buFont typeface="+mj-lt"/>
              <a:buAutoNum type="arabicPeriod"/>
            </a:pPr>
            <a:r>
              <a:rPr lang="ru-RU" sz="2000" b="1" dirty="0" smtClean="0">
                <a:solidFill>
                  <a:schemeClr val="tx1"/>
                </a:solidFill>
              </a:rPr>
              <a:t>Вступление на престол талантливого полководца Стефана </a:t>
            </a:r>
            <a:r>
              <a:rPr lang="ru-RU" sz="2000" b="1" dirty="0" err="1" smtClean="0">
                <a:solidFill>
                  <a:schemeClr val="tx1"/>
                </a:solidFill>
              </a:rPr>
              <a:t>Батория</a:t>
            </a:r>
            <a:r>
              <a:rPr lang="ru-RU" sz="2000" b="1" dirty="0" smtClean="0">
                <a:solidFill>
                  <a:schemeClr val="tx1"/>
                </a:solidFill>
              </a:rPr>
              <a:t>.</a:t>
            </a:r>
          </a:p>
          <a:p>
            <a:pPr marL="342900" indent="-342900">
              <a:buFont typeface="+mj-lt"/>
              <a:buAutoNum type="arabicPeriod"/>
            </a:pPr>
            <a:r>
              <a:rPr lang="ru-RU" sz="2000" b="1" dirty="0" smtClean="0">
                <a:solidFill>
                  <a:schemeClr val="tx1"/>
                </a:solidFill>
              </a:rPr>
              <a:t>Иван </a:t>
            </a:r>
            <a:r>
              <a:rPr lang="en-US" sz="2000" b="1" dirty="0" smtClean="0">
                <a:solidFill>
                  <a:schemeClr val="tx1"/>
                </a:solidFill>
              </a:rPr>
              <a:t>IV</a:t>
            </a:r>
            <a:r>
              <a:rPr lang="ru-RU" sz="2000" b="1" dirty="0" smtClean="0">
                <a:solidFill>
                  <a:schemeClr val="tx1"/>
                </a:solidFill>
              </a:rPr>
              <a:t> не рассчитал свои силы как государя.</a:t>
            </a:r>
          </a:p>
          <a:p>
            <a:pPr marL="342900" indent="-342900">
              <a:buFont typeface="+mj-lt"/>
              <a:buAutoNum type="arabicPeriod"/>
            </a:pPr>
            <a:endParaRPr lang="ru-RU"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Horizont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Horizontal)">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620688"/>
            <a:ext cx="8568952" cy="1656184"/>
          </a:xfrm>
          <a:prstGeom prst="rect">
            <a:avLst/>
          </a:prstGeom>
          <a:solidFill>
            <a:schemeClr val="accent2">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smtClean="0">
                <a:solidFill>
                  <a:srgbClr val="8A0000"/>
                </a:solidFill>
                <a:effectLst>
                  <a:outerShdw blurRad="38100" dist="38100" dir="2700000" algn="tl">
                    <a:srgbClr val="000000">
                      <a:alpha val="43137"/>
                    </a:srgbClr>
                  </a:outerShdw>
                </a:effectLst>
              </a:rPr>
              <a:t>Вспомните, какие задачи стояли перед правительством Ивана Грозного в области внешней политики.</a:t>
            </a:r>
          </a:p>
          <a:p>
            <a:r>
              <a:rPr lang="ru-RU" sz="2400" b="1" dirty="0" smtClean="0">
                <a:solidFill>
                  <a:srgbClr val="8A0000"/>
                </a:solidFill>
                <a:effectLst>
                  <a:outerShdw blurRad="38100" dist="38100" dir="2700000" algn="tl">
                    <a:srgbClr val="000000">
                      <a:alpha val="43137"/>
                    </a:srgbClr>
                  </a:outerShdw>
                </a:effectLst>
              </a:rPr>
              <a:t>Удалось ли решить их?</a:t>
            </a:r>
            <a:endParaRPr lang="ru-RU" sz="2400" b="1" dirty="0">
              <a:solidFill>
                <a:srgbClr val="8A0000"/>
              </a:solidFill>
              <a:effectLst>
                <a:outerShdw blurRad="38100" dist="38100" dir="2700000" algn="tl">
                  <a:srgbClr val="000000">
                    <a:alpha val="43137"/>
                  </a:srgbClr>
                </a:outerShdw>
              </a:effectLst>
            </a:endParaRPr>
          </a:p>
        </p:txBody>
      </p:sp>
      <p:pic>
        <p:nvPicPr>
          <p:cNvPr id="3074" name="Picture 2" descr="C:\Users\Саша\Pictures\картинки про школу\26.png"/>
          <p:cNvPicPr>
            <a:picLocks noChangeAspect="1" noChangeArrowheads="1"/>
          </p:cNvPicPr>
          <p:nvPr/>
        </p:nvPicPr>
        <p:blipFill>
          <a:blip r:embed="rId2" cstate="print"/>
          <a:srcRect/>
          <a:stretch>
            <a:fillRect/>
          </a:stretch>
        </p:blipFill>
        <p:spPr bwMode="auto">
          <a:xfrm>
            <a:off x="7812360" y="1196752"/>
            <a:ext cx="1130424" cy="1130424"/>
          </a:xfrm>
          <a:prstGeom prst="rect">
            <a:avLst/>
          </a:prstGeom>
          <a:noFill/>
        </p:spPr>
      </p:pic>
      <p:sp>
        <p:nvSpPr>
          <p:cNvPr id="4" name="Скругленный прямоугольник 3"/>
          <p:cNvSpPr/>
          <p:nvPr/>
        </p:nvSpPr>
        <p:spPr>
          <a:xfrm>
            <a:off x="251520" y="2564904"/>
            <a:ext cx="8640960" cy="3960440"/>
          </a:xfrm>
          <a:prstGeom prst="round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9875" indent="-269875">
              <a:buClr>
                <a:schemeClr val="accent3">
                  <a:lumMod val="75000"/>
                </a:schemeClr>
              </a:buClr>
              <a:buFont typeface="Wingdings" pitchFamily="2" charset="2"/>
              <a:buChar char="Ø"/>
            </a:pPr>
            <a:r>
              <a:rPr lang="ru-RU" sz="2400" b="1" dirty="0" smtClean="0">
                <a:solidFill>
                  <a:srgbClr val="002060"/>
                </a:solidFill>
              </a:rPr>
              <a:t> завоевательные походы Ивана Грозного положили начало присоединению к России соседних государств и народов, формированию ее многонациональной основы:</a:t>
            </a:r>
          </a:p>
          <a:p>
            <a:pPr marL="539750">
              <a:buClr>
                <a:schemeClr val="accent3">
                  <a:lumMod val="75000"/>
                </a:schemeClr>
              </a:buClr>
              <a:buFont typeface="Wingdings" pitchFamily="2" charset="2"/>
              <a:buChar char="§"/>
            </a:pPr>
            <a:r>
              <a:rPr lang="ru-RU" sz="2400" b="1" dirty="0" smtClean="0">
                <a:solidFill>
                  <a:srgbClr val="002060"/>
                </a:solidFill>
              </a:rPr>
              <a:t> </a:t>
            </a:r>
            <a:r>
              <a:rPr lang="ru-RU" sz="2400" b="1" dirty="0" err="1" smtClean="0">
                <a:solidFill>
                  <a:srgbClr val="002060"/>
                </a:solidFill>
              </a:rPr>
              <a:t>освению</a:t>
            </a:r>
            <a:r>
              <a:rPr lang="ru-RU" sz="2400" b="1" dirty="0" smtClean="0">
                <a:solidFill>
                  <a:srgbClr val="002060"/>
                </a:solidFill>
              </a:rPr>
              <a:t> Поволжья и Сибири,</a:t>
            </a:r>
          </a:p>
          <a:p>
            <a:pPr marL="539750">
              <a:buClr>
                <a:schemeClr val="accent3">
                  <a:lumMod val="75000"/>
                </a:schemeClr>
              </a:buClr>
              <a:buFont typeface="Wingdings" pitchFamily="2" charset="2"/>
              <a:buChar char="§"/>
            </a:pPr>
            <a:r>
              <a:rPr lang="ru-RU" sz="2400" b="1" dirty="0" smtClean="0">
                <a:solidFill>
                  <a:srgbClr val="002060"/>
                </a:solidFill>
              </a:rPr>
              <a:t> продвижению русских людей к Тихому океану.</a:t>
            </a:r>
          </a:p>
          <a:p>
            <a:pPr marL="269875" indent="-269875">
              <a:buClr>
                <a:schemeClr val="accent3">
                  <a:lumMod val="75000"/>
                </a:schemeClr>
              </a:buClr>
              <a:buFont typeface="Wingdings" pitchFamily="2" charset="2"/>
              <a:buChar char="Ø"/>
            </a:pPr>
            <a:r>
              <a:rPr lang="ru-RU" sz="2400" b="1" dirty="0" smtClean="0">
                <a:solidFill>
                  <a:srgbClr val="002060"/>
                </a:solidFill>
              </a:rPr>
              <a:t>Ливонская война предопределила главное направление внешней политики России на многие годы – борьбу за выход России к балтийскому морю. </a:t>
            </a:r>
            <a:endParaRPr lang="ru-RU" sz="24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vertical)">
                                      <p:cBhvr>
                                        <p:cTn id="7" dur="10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wipe(down)">
                                      <p:cBhvr>
                                        <p:cTn id="10" dur="500"/>
                                        <p:tgtEl>
                                          <p:spTgt spid="307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Horizontal)">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490066"/>
          </a:xfrm>
        </p:spPr>
        <p:txBody>
          <a:bodyPr>
            <a:noAutofit/>
          </a:bodyPr>
          <a:lstStyle/>
          <a:p>
            <a:r>
              <a:rPr lang="ru-RU" sz="1600" u="sng" dirty="0" smtClean="0">
                <a:solidFill>
                  <a:srgbClr val="8A0000"/>
                </a:solidFill>
                <a:effectLst>
                  <a:outerShdw blurRad="38100" dist="38100" dir="2700000" algn="tl">
                    <a:srgbClr val="000000">
                      <a:alpha val="43137"/>
                    </a:srgbClr>
                  </a:outerShdw>
                </a:effectLst>
              </a:rPr>
              <a:t>1. </a:t>
            </a:r>
            <a:r>
              <a:rPr lang="ru-RU" sz="2000" u="sng" dirty="0" smtClean="0">
                <a:solidFill>
                  <a:srgbClr val="8A0000"/>
                </a:solidFill>
                <a:effectLst>
                  <a:outerShdw blurRad="38100" dist="38100" dir="2700000" algn="tl">
                    <a:srgbClr val="000000">
                      <a:alpha val="43137"/>
                    </a:srgbClr>
                  </a:outerShdw>
                </a:effectLst>
              </a:rPr>
              <a:t>Основные направления внешней политики Ивана Грозного</a:t>
            </a:r>
            <a:br>
              <a:rPr lang="ru-RU" sz="2000" u="sng" dirty="0" smtClean="0">
                <a:solidFill>
                  <a:srgbClr val="8A0000"/>
                </a:solidFill>
                <a:effectLst>
                  <a:outerShdw blurRad="38100" dist="38100" dir="2700000" algn="tl">
                    <a:srgbClr val="000000">
                      <a:alpha val="43137"/>
                    </a:srgbClr>
                  </a:outerShdw>
                </a:effectLst>
              </a:rPr>
            </a:br>
            <a:endParaRPr lang="ru-RU" sz="2000" u="sng" dirty="0">
              <a:solidFill>
                <a:srgbClr val="8A0000"/>
              </a:solidFill>
              <a:effectLst>
                <a:outerShdw blurRad="38100" dist="38100" dir="2700000" algn="tl">
                  <a:srgbClr val="000000">
                    <a:alpha val="43137"/>
                  </a:srgbClr>
                </a:outerShdw>
              </a:effectLst>
            </a:endParaRPr>
          </a:p>
        </p:txBody>
      </p:sp>
      <p:sp>
        <p:nvSpPr>
          <p:cNvPr id="4" name="Прямоугольник 3"/>
          <p:cNvSpPr/>
          <p:nvPr/>
        </p:nvSpPr>
        <p:spPr>
          <a:xfrm>
            <a:off x="539552" y="692696"/>
            <a:ext cx="8064896" cy="432048"/>
          </a:xfrm>
          <a:prstGeom prst="rect">
            <a:avLst/>
          </a:prstGeom>
          <a:solidFill>
            <a:schemeClr val="accent5">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i="1" dirty="0" smtClean="0">
                <a:solidFill>
                  <a:srgbClr val="8A0000"/>
                </a:solidFill>
              </a:rPr>
              <a:t>Направления и задачи</a:t>
            </a:r>
            <a:endParaRPr lang="ru-RU" sz="2800" b="1" i="1" dirty="0">
              <a:solidFill>
                <a:srgbClr val="8A0000"/>
              </a:solidFill>
            </a:endParaRPr>
          </a:p>
        </p:txBody>
      </p:sp>
      <p:sp>
        <p:nvSpPr>
          <p:cNvPr id="5" name="Скругленный прямоугольник 4"/>
          <p:cNvSpPr/>
          <p:nvPr/>
        </p:nvSpPr>
        <p:spPr>
          <a:xfrm>
            <a:off x="179512" y="1484784"/>
            <a:ext cx="3024336" cy="4608512"/>
          </a:xfrm>
          <a:prstGeom prst="roundRect">
            <a:avLst/>
          </a:prstGeom>
          <a:solidFill>
            <a:schemeClr val="accent3">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u="sng" dirty="0" smtClean="0">
                <a:solidFill>
                  <a:schemeClr val="accent3">
                    <a:lumMod val="50000"/>
                  </a:schemeClr>
                </a:solidFill>
                <a:effectLst>
                  <a:outerShdw blurRad="38100" dist="38100" dir="2700000" algn="tl">
                    <a:srgbClr val="000000">
                      <a:alpha val="43137"/>
                    </a:srgbClr>
                  </a:outerShdw>
                </a:effectLst>
              </a:rPr>
              <a:t>Западное</a:t>
            </a:r>
          </a:p>
          <a:p>
            <a:pPr marL="176213" indent="-176213">
              <a:buFont typeface="+mj-lt"/>
              <a:buAutoNum type="arabicPeriod"/>
            </a:pPr>
            <a:r>
              <a:rPr lang="ru-RU" b="1" dirty="0" smtClean="0">
                <a:solidFill>
                  <a:schemeClr val="tx1"/>
                </a:solidFill>
              </a:rPr>
              <a:t>Возвращение древнерусских земель, захваченных Литвой, Польшей. </a:t>
            </a:r>
          </a:p>
          <a:p>
            <a:pPr marL="176213" indent="-176213">
              <a:buFont typeface="+mj-lt"/>
              <a:buAutoNum type="arabicPeriod"/>
            </a:pPr>
            <a:r>
              <a:rPr lang="ru-RU" b="1" dirty="0" smtClean="0">
                <a:solidFill>
                  <a:schemeClr val="tx1"/>
                </a:solidFill>
              </a:rPr>
              <a:t>Ликвидация  Ливонского ордена и получение выхода к балтийскому морю (развитие прямых торговых связей с Западной Европой).</a:t>
            </a:r>
          </a:p>
          <a:p>
            <a:pPr marL="176213" indent="-176213">
              <a:buFont typeface="+mj-lt"/>
              <a:buAutoNum type="arabicPeriod"/>
            </a:pPr>
            <a:r>
              <a:rPr lang="ru-RU" b="1" dirty="0" smtClean="0">
                <a:solidFill>
                  <a:schemeClr val="tx1"/>
                </a:solidFill>
              </a:rPr>
              <a:t>Расширение фонда земель для раздачи дворянам</a:t>
            </a:r>
          </a:p>
          <a:p>
            <a:pPr marL="176213" indent="-176213">
              <a:buFont typeface="+mj-lt"/>
              <a:buAutoNum type="arabicPeriod"/>
            </a:pPr>
            <a:endParaRPr lang="ru-RU" b="1" dirty="0">
              <a:solidFill>
                <a:schemeClr val="tx1"/>
              </a:solidFill>
            </a:endParaRPr>
          </a:p>
        </p:txBody>
      </p:sp>
      <p:sp>
        <p:nvSpPr>
          <p:cNvPr id="6" name="Скругленный прямоугольник 5"/>
          <p:cNvSpPr/>
          <p:nvPr/>
        </p:nvSpPr>
        <p:spPr>
          <a:xfrm>
            <a:off x="3419872" y="1484784"/>
            <a:ext cx="2088232" cy="4320480"/>
          </a:xfrm>
          <a:prstGeom prst="roundRect">
            <a:avLst/>
          </a:prstGeom>
          <a:solidFill>
            <a:schemeClr val="accent3">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u="sng" dirty="0" smtClean="0">
              <a:solidFill>
                <a:schemeClr val="accent3">
                  <a:lumMod val="50000"/>
                </a:schemeClr>
              </a:solidFill>
              <a:effectLst>
                <a:outerShdw blurRad="38100" dist="38100" dir="2700000" algn="tl">
                  <a:srgbClr val="000000">
                    <a:alpha val="43137"/>
                  </a:srgbClr>
                </a:outerShdw>
              </a:effectLst>
            </a:endParaRPr>
          </a:p>
          <a:p>
            <a:pPr algn="ctr"/>
            <a:r>
              <a:rPr lang="ru-RU" b="1" u="sng" dirty="0" smtClean="0">
                <a:solidFill>
                  <a:schemeClr val="accent3">
                    <a:lumMod val="50000"/>
                  </a:schemeClr>
                </a:solidFill>
                <a:effectLst>
                  <a:outerShdw blurRad="38100" dist="38100" dir="2700000" algn="tl">
                    <a:srgbClr val="000000">
                      <a:alpha val="43137"/>
                    </a:srgbClr>
                  </a:outerShdw>
                </a:effectLst>
              </a:rPr>
              <a:t>Южное</a:t>
            </a:r>
          </a:p>
          <a:p>
            <a:r>
              <a:rPr lang="ru-RU" b="1" dirty="0" smtClean="0">
                <a:solidFill>
                  <a:schemeClr val="tx1"/>
                </a:solidFill>
              </a:rPr>
              <a:t>Охрана южных границ от набегов со стороны Крымского ханства (вассал османской империи)</a:t>
            </a:r>
          </a:p>
          <a:p>
            <a:endParaRPr lang="ru-RU" b="1" dirty="0" smtClean="0">
              <a:solidFill>
                <a:schemeClr val="tx1"/>
              </a:solidFill>
            </a:endParaRPr>
          </a:p>
          <a:p>
            <a:endParaRPr lang="ru-RU" b="1" dirty="0" smtClean="0">
              <a:solidFill>
                <a:schemeClr val="tx1"/>
              </a:solidFill>
            </a:endParaRPr>
          </a:p>
          <a:p>
            <a:endParaRPr lang="ru-RU" b="1" dirty="0" smtClean="0">
              <a:solidFill>
                <a:schemeClr val="tx1"/>
              </a:solidFill>
            </a:endParaRPr>
          </a:p>
          <a:p>
            <a:endParaRPr lang="ru-RU" b="1" dirty="0" smtClean="0">
              <a:solidFill>
                <a:schemeClr val="tx1"/>
              </a:solidFill>
            </a:endParaRPr>
          </a:p>
          <a:p>
            <a:endParaRPr lang="ru-RU" b="1" dirty="0" smtClean="0">
              <a:solidFill>
                <a:schemeClr val="tx1"/>
              </a:solidFill>
            </a:endParaRPr>
          </a:p>
          <a:p>
            <a:endParaRPr lang="ru-RU" b="1" dirty="0" smtClean="0">
              <a:solidFill>
                <a:schemeClr val="tx1"/>
              </a:solidFill>
            </a:endParaRPr>
          </a:p>
          <a:p>
            <a:endParaRPr lang="ru-RU" b="1" dirty="0">
              <a:solidFill>
                <a:schemeClr val="accent3">
                  <a:lumMod val="50000"/>
                </a:schemeClr>
              </a:solidFill>
            </a:endParaRPr>
          </a:p>
        </p:txBody>
      </p:sp>
      <p:sp>
        <p:nvSpPr>
          <p:cNvPr id="7" name="Скругленный прямоугольник 6"/>
          <p:cNvSpPr/>
          <p:nvPr/>
        </p:nvSpPr>
        <p:spPr>
          <a:xfrm>
            <a:off x="5724128" y="1484784"/>
            <a:ext cx="3168352" cy="4536504"/>
          </a:xfrm>
          <a:prstGeom prst="roundRect">
            <a:avLst/>
          </a:prstGeom>
          <a:solidFill>
            <a:schemeClr val="accent3">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u="sng" dirty="0" smtClean="0">
                <a:solidFill>
                  <a:schemeClr val="accent3">
                    <a:lumMod val="50000"/>
                  </a:schemeClr>
                </a:solidFill>
                <a:effectLst>
                  <a:outerShdw blurRad="38100" dist="38100" dir="2700000" algn="tl">
                    <a:srgbClr val="000000">
                      <a:alpha val="43137"/>
                    </a:srgbClr>
                  </a:outerShdw>
                </a:effectLst>
              </a:rPr>
              <a:t>Восточное</a:t>
            </a:r>
          </a:p>
          <a:p>
            <a:pPr marL="176213" indent="-176213">
              <a:buAutoNum type="arabicPeriod"/>
            </a:pPr>
            <a:r>
              <a:rPr lang="ru-RU" b="1" dirty="0" smtClean="0">
                <a:solidFill>
                  <a:schemeClr val="tx1"/>
                </a:solidFill>
              </a:rPr>
              <a:t>Присоединение к Московскому государству Казанского и Астраханского ханств (наследники Золотой Орды).</a:t>
            </a:r>
          </a:p>
          <a:p>
            <a:pPr marL="176213" indent="-176213">
              <a:buAutoNum type="arabicPeriod"/>
            </a:pPr>
            <a:r>
              <a:rPr lang="ru-RU" b="1" dirty="0" smtClean="0">
                <a:solidFill>
                  <a:schemeClr val="tx1"/>
                </a:solidFill>
              </a:rPr>
              <a:t>Безопасность восточных границ.</a:t>
            </a:r>
          </a:p>
          <a:p>
            <a:pPr marL="176213" indent="-176213">
              <a:buAutoNum type="arabicPeriod"/>
            </a:pPr>
            <a:r>
              <a:rPr lang="ru-RU" b="1" dirty="0" smtClean="0">
                <a:solidFill>
                  <a:schemeClr val="tx1"/>
                </a:solidFill>
              </a:rPr>
              <a:t>Обеспечение безопасности торговли по Волге и Каспию.</a:t>
            </a:r>
          </a:p>
          <a:p>
            <a:pPr marL="176213" indent="-176213">
              <a:buAutoNum type="arabicPeriod"/>
            </a:pPr>
            <a:r>
              <a:rPr lang="ru-RU" b="1" dirty="0" smtClean="0">
                <a:solidFill>
                  <a:schemeClr val="tx1"/>
                </a:solidFill>
              </a:rPr>
              <a:t>Проникновение в Сибирь</a:t>
            </a:r>
          </a:p>
          <a:p>
            <a:pPr marL="176213" indent="-176213">
              <a:buAutoNum type="arabicPeriod"/>
            </a:pPr>
            <a:endParaRPr lang="ru-RU" b="1" dirty="0" smtClean="0">
              <a:solidFill>
                <a:schemeClr val="tx1"/>
              </a:solidFill>
            </a:endParaRPr>
          </a:p>
          <a:p>
            <a:endParaRPr lang="ru-RU" dirty="0">
              <a:solidFill>
                <a:schemeClr val="accent3">
                  <a:lumMod val="50000"/>
                </a:schemeClr>
              </a:solidFill>
            </a:endParaRPr>
          </a:p>
        </p:txBody>
      </p:sp>
      <p:cxnSp>
        <p:nvCxnSpPr>
          <p:cNvPr id="9" name="Прямая со стрелкой 8"/>
          <p:cNvCxnSpPr>
            <a:stCxn id="4" idx="2"/>
            <a:endCxn id="5" idx="0"/>
          </p:cNvCxnSpPr>
          <p:nvPr/>
        </p:nvCxnSpPr>
        <p:spPr>
          <a:xfrm flipH="1">
            <a:off x="1691680" y="1124744"/>
            <a:ext cx="2880320" cy="360040"/>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a:stCxn id="4" idx="2"/>
          </p:cNvCxnSpPr>
          <p:nvPr/>
        </p:nvCxnSpPr>
        <p:spPr>
          <a:xfrm>
            <a:off x="4572000" y="1124744"/>
            <a:ext cx="0" cy="360040"/>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a:stCxn id="4" idx="2"/>
          </p:cNvCxnSpPr>
          <p:nvPr/>
        </p:nvCxnSpPr>
        <p:spPr>
          <a:xfrm>
            <a:off x="4572000" y="1124744"/>
            <a:ext cx="2880320" cy="360040"/>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179512" y="3573016"/>
            <a:ext cx="8640960" cy="2520280"/>
          </a:xfrm>
        </p:spPr>
        <p:txBody>
          <a:bodyPr>
            <a:noAutofit/>
          </a:bodyPr>
          <a:lstStyle/>
          <a:p>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r>
              <a:rPr lang="ru-RU" sz="1400" dirty="0" smtClean="0"/>
              <a:t/>
            </a:r>
            <a:br>
              <a:rPr lang="ru-RU" sz="1400" dirty="0" smtClean="0"/>
            </a:br>
            <a:endParaRPr lang="ru-RU" sz="1400" dirty="0"/>
          </a:p>
        </p:txBody>
      </p:sp>
      <p:sp>
        <p:nvSpPr>
          <p:cNvPr id="3" name="Заголовок 2"/>
          <p:cNvSpPr>
            <a:spLocks noGrp="1"/>
          </p:cNvSpPr>
          <p:nvPr>
            <p:ph type="title"/>
          </p:nvPr>
        </p:nvSpPr>
        <p:spPr>
          <a:xfrm>
            <a:off x="467544" y="0"/>
            <a:ext cx="8229600" cy="562074"/>
          </a:xfrm>
        </p:spPr>
        <p:txBody>
          <a:bodyPr>
            <a:noAutofit/>
          </a:bodyPr>
          <a:lstStyle/>
          <a:p>
            <a:r>
              <a:rPr lang="ru-RU" sz="2400" u="sng" dirty="0" smtClean="0">
                <a:solidFill>
                  <a:srgbClr val="8A0000"/>
                </a:solidFill>
              </a:rPr>
              <a:t>2. Присоединение Казанского ханства к России</a:t>
            </a:r>
            <a:endParaRPr lang="ru-RU" sz="2400" u="sng" dirty="0">
              <a:solidFill>
                <a:srgbClr val="8A0000"/>
              </a:solidFill>
            </a:endParaRPr>
          </a:p>
        </p:txBody>
      </p:sp>
      <p:sp>
        <p:nvSpPr>
          <p:cNvPr id="5" name="Прямоугольник 4"/>
          <p:cNvSpPr/>
          <p:nvPr/>
        </p:nvSpPr>
        <p:spPr>
          <a:xfrm>
            <a:off x="5652120" y="836712"/>
            <a:ext cx="3312368" cy="5832648"/>
          </a:xfrm>
          <a:prstGeom prst="rect">
            <a:avLst/>
          </a:prstGeom>
          <a:solidFill>
            <a:schemeClr val="accent4">
              <a:lumMod val="40000"/>
              <a:lumOff val="6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На востоке соседом России было Казанское ханство. </a:t>
            </a:r>
            <a:r>
              <a:rPr lang="ru-RU" sz="1600" b="1" dirty="0" err="1" smtClean="0">
                <a:solidFill>
                  <a:schemeClr val="tx1"/>
                </a:solidFill>
              </a:rPr>
              <a:t>Казанцы</a:t>
            </a:r>
            <a:r>
              <a:rPr lang="ru-RU" sz="1600" b="1" dirty="0" smtClean="0">
                <a:solidFill>
                  <a:schemeClr val="tx1"/>
                </a:solidFill>
              </a:rPr>
              <a:t> нередко совершали опустошительные набеги на Русь, уводя в полон множество людей. Обстановка внутри ханства была нестабильной. Шла борьба за власть между феодальными группировками. Этим пользовались Москва и Крым, стремясь посадить на казанский престол угодных им ханов. В результате усобицы 1545-1546 гг. ставленник Москвы </a:t>
            </a:r>
            <a:r>
              <a:rPr lang="ru-RU" sz="1600" b="1" dirty="0" err="1" smtClean="0">
                <a:solidFill>
                  <a:schemeClr val="tx1"/>
                </a:solidFill>
              </a:rPr>
              <a:t>Шах-Али</a:t>
            </a:r>
            <a:r>
              <a:rPr lang="ru-RU" sz="1600" b="1" dirty="0" smtClean="0">
                <a:solidFill>
                  <a:schemeClr val="tx1"/>
                </a:solidFill>
              </a:rPr>
              <a:t> был свергнут. К власти пришли сторонники союза с Крымским ханством и Турцией. Но множество марийцев, чувашей и 76 казанских мурз и царевичей изъявили желание служить Москве, многие из них приехали в Россию и крестились.</a:t>
            </a:r>
            <a:endParaRPr lang="ru-RU" sz="1600" b="1" dirty="0">
              <a:solidFill>
                <a:schemeClr val="tx1"/>
              </a:solidFill>
            </a:endParaRPr>
          </a:p>
        </p:txBody>
      </p:sp>
      <p:pic>
        <p:nvPicPr>
          <p:cNvPr id="7172" name="Picture 4" descr="C:\Users\Саша\Downloads\593333-ab9ca4c36390a788.jpg"/>
          <p:cNvPicPr>
            <a:picLocks noChangeAspect="1" noChangeArrowheads="1"/>
          </p:cNvPicPr>
          <p:nvPr/>
        </p:nvPicPr>
        <p:blipFill>
          <a:blip r:embed="rId2" cstate="email"/>
          <a:srcRect/>
          <a:stretch>
            <a:fillRect/>
          </a:stretch>
        </p:blipFill>
        <p:spPr bwMode="auto">
          <a:xfrm>
            <a:off x="179512" y="836712"/>
            <a:ext cx="5339792" cy="5860748"/>
          </a:xfrm>
          <a:prstGeom prst="rect">
            <a:avLst/>
          </a:prstGeom>
          <a:noFill/>
          <a:ln>
            <a:solidFill>
              <a:srgbClr val="00B050"/>
            </a:solid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562074"/>
          </a:xfrm>
        </p:spPr>
        <p:txBody>
          <a:bodyPr>
            <a:noAutofit/>
          </a:bodyPr>
          <a:lstStyle/>
          <a:p>
            <a:r>
              <a:rPr lang="ru-RU" sz="2400" u="sng" dirty="0" smtClean="0">
                <a:solidFill>
                  <a:srgbClr val="8A0000"/>
                </a:solidFill>
              </a:rPr>
              <a:t>2. Присоединение Казанского ханства к России</a:t>
            </a:r>
            <a:br>
              <a:rPr lang="ru-RU" sz="2400" u="sng" dirty="0" smtClean="0">
                <a:solidFill>
                  <a:srgbClr val="8A0000"/>
                </a:solidFill>
              </a:rPr>
            </a:br>
            <a:endParaRPr lang="ru-RU" sz="2400" u="sng" dirty="0">
              <a:solidFill>
                <a:srgbClr val="8A0000"/>
              </a:solidFill>
            </a:endParaRPr>
          </a:p>
        </p:txBody>
      </p:sp>
      <p:sp>
        <p:nvSpPr>
          <p:cNvPr id="4" name="Скругленный прямоугольник 3"/>
          <p:cNvSpPr/>
          <p:nvPr/>
        </p:nvSpPr>
        <p:spPr>
          <a:xfrm>
            <a:off x="179512" y="764704"/>
            <a:ext cx="3816424" cy="5832648"/>
          </a:xfrm>
          <a:prstGeom prst="roundRect">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С осени 1547 года берут начало царские походы на Казань то, что русские полки возглавил сам царь, говорит об особой значимости восточного направления политики. К сожалению, удача обошла.</a:t>
            </a:r>
            <a:br>
              <a:rPr lang="ru-RU" b="1" dirty="0" smtClean="0">
                <a:solidFill>
                  <a:schemeClr val="tx1"/>
                </a:solidFill>
              </a:rPr>
            </a:br>
            <a:r>
              <a:rPr lang="ru-RU" b="1" dirty="0" smtClean="0">
                <a:solidFill>
                  <a:schemeClr val="tx1"/>
                </a:solidFill>
              </a:rPr>
              <a:t/>
            </a:r>
            <a:br>
              <a:rPr lang="ru-RU" b="1" dirty="0" smtClean="0">
                <a:solidFill>
                  <a:schemeClr val="tx1"/>
                </a:solidFill>
              </a:rPr>
            </a:br>
            <a:r>
              <a:rPr lang="ru-RU" b="1" dirty="0" smtClean="0">
                <a:solidFill>
                  <a:schemeClr val="tx1"/>
                </a:solidFill>
              </a:rPr>
              <a:t>Зимний поход 1549/1550 года готовился гораздо тщательней. На этот раз основные силы подошли к Казани, но даже многочисленная артиллерия не принесла успеха - неожиданная распутица, не позволили применить ее, и превратили в бессмыслицу любую попытку штурма.</a:t>
            </a:r>
            <a:endParaRPr lang="ru-RU" b="1" dirty="0">
              <a:solidFill>
                <a:schemeClr val="tx1"/>
              </a:solidFill>
            </a:endParaRPr>
          </a:p>
        </p:txBody>
      </p:sp>
      <p:pic>
        <p:nvPicPr>
          <p:cNvPr id="2050" name="Picture 2" descr="C:\Users\Саша\Pictures\казань в 16 веке.jpg"/>
          <p:cNvPicPr>
            <a:picLocks noChangeAspect="1" noChangeArrowheads="1"/>
          </p:cNvPicPr>
          <p:nvPr/>
        </p:nvPicPr>
        <p:blipFill>
          <a:blip r:embed="rId2" cstate="email"/>
          <a:srcRect/>
          <a:stretch>
            <a:fillRect/>
          </a:stretch>
        </p:blipFill>
        <p:spPr bwMode="auto">
          <a:xfrm>
            <a:off x="4148741" y="1340768"/>
            <a:ext cx="4800534" cy="3600400"/>
          </a:xfrm>
          <a:prstGeom prst="rect">
            <a:avLst/>
          </a:prstGeom>
          <a:noFill/>
          <a:ln w="57150" cmpd="thickThin">
            <a:solidFill>
              <a:schemeClr val="accent1">
                <a:lumMod val="75000"/>
              </a:schemeClr>
            </a:solidFill>
          </a:ln>
        </p:spPr>
      </p:pic>
      <p:sp>
        <p:nvSpPr>
          <p:cNvPr id="5" name="Прямоугольник 4"/>
          <p:cNvSpPr/>
          <p:nvPr/>
        </p:nvSpPr>
        <p:spPr>
          <a:xfrm>
            <a:off x="4860032" y="5229200"/>
            <a:ext cx="3384376" cy="57606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Казань в </a:t>
            </a:r>
            <a:r>
              <a:rPr lang="en-US" dirty="0" smtClean="0">
                <a:solidFill>
                  <a:schemeClr val="tx1"/>
                </a:solidFill>
              </a:rPr>
              <a:t>XVI </a:t>
            </a:r>
            <a:r>
              <a:rPr lang="ru-RU" dirty="0" smtClean="0">
                <a:solidFill>
                  <a:schemeClr val="tx1"/>
                </a:solidFill>
              </a:rPr>
              <a:t>веке</a:t>
            </a:r>
            <a:endParaRPr lang="ru-RU"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562074"/>
          </a:xfrm>
        </p:spPr>
        <p:txBody>
          <a:bodyPr>
            <a:noAutofit/>
          </a:bodyPr>
          <a:lstStyle/>
          <a:p>
            <a:r>
              <a:rPr lang="ru-RU" sz="2400" u="sng" dirty="0" smtClean="0">
                <a:solidFill>
                  <a:srgbClr val="8A0000"/>
                </a:solidFill>
              </a:rPr>
              <a:t>2. Присоединение Казанского ханства к России</a:t>
            </a:r>
            <a:br>
              <a:rPr lang="ru-RU" sz="2400" u="sng" dirty="0" smtClean="0">
                <a:solidFill>
                  <a:srgbClr val="8A0000"/>
                </a:solidFill>
              </a:rPr>
            </a:br>
            <a:endParaRPr lang="ru-RU" sz="2400" u="sng" dirty="0">
              <a:solidFill>
                <a:srgbClr val="8A0000"/>
              </a:solidFill>
            </a:endParaRPr>
          </a:p>
        </p:txBody>
      </p:sp>
      <p:sp>
        <p:nvSpPr>
          <p:cNvPr id="4" name="Прямоугольник 3"/>
          <p:cNvSpPr/>
          <p:nvPr/>
        </p:nvSpPr>
        <p:spPr>
          <a:xfrm>
            <a:off x="323528" y="2924944"/>
            <a:ext cx="2736304" cy="646331"/>
          </a:xfrm>
          <a:prstGeom prst="rect">
            <a:avLst/>
          </a:prstGeom>
        </p:spPr>
        <p:txBody>
          <a:bodyPr wrap="square">
            <a:spAutoFit/>
          </a:bodyPr>
          <a:lstStyle/>
          <a:p>
            <a:r>
              <a:rPr lang="ru-RU" dirty="0" smtClean="0"/>
              <a:t/>
            </a:r>
            <a:br>
              <a:rPr lang="ru-RU" dirty="0" smtClean="0"/>
            </a:br>
            <a:endParaRPr lang="ru-RU" dirty="0"/>
          </a:p>
        </p:txBody>
      </p:sp>
      <p:pic>
        <p:nvPicPr>
          <p:cNvPr id="1026" name="Picture 2" descr="C:\Users\Саша\Pictures\свияжск.jpg"/>
          <p:cNvPicPr>
            <a:picLocks noChangeAspect="1" noChangeArrowheads="1"/>
          </p:cNvPicPr>
          <p:nvPr/>
        </p:nvPicPr>
        <p:blipFill>
          <a:blip r:embed="rId2" cstate="email"/>
          <a:srcRect l="660"/>
          <a:stretch>
            <a:fillRect/>
          </a:stretch>
        </p:blipFill>
        <p:spPr bwMode="auto">
          <a:xfrm>
            <a:off x="1547664" y="2924944"/>
            <a:ext cx="6084168" cy="3762375"/>
          </a:xfrm>
          <a:prstGeom prst="rect">
            <a:avLst/>
          </a:prstGeom>
          <a:noFill/>
          <a:ln w="57150" cmpd="thickThin">
            <a:solidFill>
              <a:schemeClr val="accent6">
                <a:lumMod val="75000"/>
              </a:schemeClr>
            </a:solidFill>
          </a:ln>
        </p:spPr>
      </p:pic>
      <p:sp>
        <p:nvSpPr>
          <p:cNvPr id="5" name="Прямоугольник 4"/>
          <p:cNvSpPr/>
          <p:nvPr/>
        </p:nvSpPr>
        <p:spPr>
          <a:xfrm>
            <a:off x="467544" y="764704"/>
            <a:ext cx="8208912" cy="2016224"/>
          </a:xfrm>
          <a:prstGeom prst="rect">
            <a:avLst/>
          </a:prstGeom>
          <a:solidFill>
            <a:schemeClr val="accent5">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Отступая, приметили место у слияния Волги и </a:t>
            </a:r>
            <a:r>
              <a:rPr lang="ru-RU" sz="2400" b="1" dirty="0" err="1" smtClean="0">
                <a:solidFill>
                  <a:schemeClr val="tx1"/>
                </a:solidFill>
              </a:rPr>
              <a:t>Свияги</a:t>
            </a:r>
            <a:r>
              <a:rPr lang="ru-RU" sz="2400" b="1" dirty="0" smtClean="0">
                <a:solidFill>
                  <a:schemeClr val="tx1"/>
                </a:solidFill>
              </a:rPr>
              <a:t>, недалеко от Казани. Там в 1551 г. под руководством дьяка Ивана </a:t>
            </a:r>
            <a:r>
              <a:rPr lang="ru-RU" sz="2400" b="1" dirty="0" err="1" smtClean="0">
                <a:solidFill>
                  <a:schemeClr val="tx1"/>
                </a:solidFill>
              </a:rPr>
              <a:t>Выродкова</a:t>
            </a:r>
            <a:r>
              <a:rPr lang="ru-RU" sz="2400" b="1" dirty="0" smtClean="0">
                <a:solidFill>
                  <a:schemeClr val="tx1"/>
                </a:solidFill>
              </a:rPr>
              <a:t> построили опорный пункт для наступления на Казань - крепость Свияжск.</a:t>
            </a:r>
            <a:endParaRPr lang="ru-RU" sz="2400" b="1"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1520" y="764704"/>
            <a:ext cx="8568952" cy="1440160"/>
          </a:xfrm>
          <a:prstGeom prst="roundRect">
            <a:avLst/>
          </a:prstGeom>
          <a:solidFill>
            <a:schemeClr val="accent5">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1552 г. начался решающий поход на Казань, в котором участвовало около 150 тыс. воинов. Везли множество пушек. Возглавлял войско сам Иван IV.</a:t>
            </a:r>
            <a:endParaRPr lang="ru-RU" sz="2400" b="1" dirty="0">
              <a:solidFill>
                <a:schemeClr val="tx1"/>
              </a:solidFill>
            </a:endParaRPr>
          </a:p>
        </p:txBody>
      </p:sp>
      <p:pic>
        <p:nvPicPr>
          <p:cNvPr id="3075" name="Picture 3" descr="C:\Users\Саша\Pictures\47.jpg"/>
          <p:cNvPicPr>
            <a:picLocks noChangeAspect="1" noChangeArrowheads="1"/>
          </p:cNvPicPr>
          <p:nvPr/>
        </p:nvPicPr>
        <p:blipFill>
          <a:blip r:embed="rId2" cstate="email"/>
          <a:srcRect/>
          <a:stretch>
            <a:fillRect/>
          </a:stretch>
        </p:blipFill>
        <p:spPr bwMode="auto">
          <a:xfrm>
            <a:off x="251520" y="2636912"/>
            <a:ext cx="8568952" cy="3799807"/>
          </a:xfrm>
          <a:prstGeom prst="rect">
            <a:avLst/>
          </a:prstGeom>
          <a:noFill/>
          <a:ln w="57150" cmpd="thickThin">
            <a:solidFill>
              <a:schemeClr val="accent6">
                <a:lumMod val="75000"/>
              </a:schemeClr>
            </a:solidFill>
          </a:ln>
        </p:spPr>
      </p:pic>
      <p:sp>
        <p:nvSpPr>
          <p:cNvPr id="9" name="Заголовок 2"/>
          <p:cNvSpPr>
            <a:spLocks noGrp="1"/>
          </p:cNvSpPr>
          <p:nvPr>
            <p:ph type="title"/>
          </p:nvPr>
        </p:nvSpPr>
        <p:spPr>
          <a:xfrm>
            <a:off x="457200" y="274638"/>
            <a:ext cx="8229600" cy="562074"/>
          </a:xfrm>
        </p:spPr>
        <p:txBody>
          <a:bodyPr>
            <a:noAutofit/>
          </a:bodyPr>
          <a:lstStyle/>
          <a:p>
            <a:r>
              <a:rPr lang="ru-RU" sz="2400" u="sng" dirty="0" smtClean="0">
                <a:solidFill>
                  <a:srgbClr val="8A0000"/>
                </a:solidFill>
              </a:rPr>
              <a:t>2. Присоединение Казанского ханства к России</a:t>
            </a:r>
            <a:br>
              <a:rPr lang="ru-RU" sz="2400" u="sng" dirty="0" smtClean="0">
                <a:solidFill>
                  <a:srgbClr val="8A0000"/>
                </a:solidFill>
              </a:rPr>
            </a:br>
            <a:endParaRPr lang="ru-RU" sz="2400" u="sng" dirty="0">
              <a:solidFill>
                <a:srgbClr val="8A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Саша\Pictures\осада казани.jpg"/>
          <p:cNvPicPr>
            <a:picLocks noChangeAspect="1" noChangeArrowheads="1"/>
          </p:cNvPicPr>
          <p:nvPr/>
        </p:nvPicPr>
        <p:blipFill>
          <a:blip r:embed="rId2" cstate="email"/>
          <a:srcRect/>
          <a:stretch>
            <a:fillRect/>
          </a:stretch>
        </p:blipFill>
        <p:spPr bwMode="auto">
          <a:xfrm>
            <a:off x="2195736" y="3255613"/>
            <a:ext cx="5184576" cy="3602387"/>
          </a:xfrm>
          <a:prstGeom prst="rect">
            <a:avLst/>
          </a:prstGeom>
          <a:noFill/>
        </p:spPr>
      </p:pic>
      <p:sp>
        <p:nvSpPr>
          <p:cNvPr id="5" name="Скругленный прямоугольник 4"/>
          <p:cNvSpPr/>
          <p:nvPr/>
        </p:nvSpPr>
        <p:spPr>
          <a:xfrm>
            <a:off x="251520" y="908720"/>
            <a:ext cx="8496944" cy="22322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rPr>
              <a:t>23 августа русские полки под звуки бубнов и труб подошли к Казани. Осадив город, они подвергли его артиллерийскому обстрелу. Были сооружены трехъярусные башни, на которых размещались стрельцы и пушки. С этих башен огонь велся по внутренней части города. По совету "литвина" </a:t>
            </a:r>
            <a:r>
              <a:rPr lang="ru-RU" dirty="0" err="1" smtClean="0">
                <a:solidFill>
                  <a:schemeClr val="tx1"/>
                </a:solidFill>
              </a:rPr>
              <a:t>Размысла</a:t>
            </a:r>
            <a:r>
              <a:rPr lang="ru-RU" dirty="0" smtClean="0">
                <a:solidFill>
                  <a:schemeClr val="tx1"/>
                </a:solidFill>
              </a:rPr>
              <a:t>. был создан подкоп под потайной ход, по которому </a:t>
            </a:r>
            <a:r>
              <a:rPr lang="ru-RU" dirty="0" err="1" smtClean="0">
                <a:solidFill>
                  <a:schemeClr val="tx1"/>
                </a:solidFill>
              </a:rPr>
              <a:t>казанцы</a:t>
            </a:r>
            <a:r>
              <a:rPr lang="ru-RU" dirty="0" smtClean="0">
                <a:solidFill>
                  <a:schemeClr val="tx1"/>
                </a:solidFill>
              </a:rPr>
              <a:t> возили питьевую воду. В подкоп заложили 11 бочек пороха и взорвали их. Город остался без воды. Но </a:t>
            </a:r>
            <a:r>
              <a:rPr lang="ru-RU" dirty="0" err="1" smtClean="0">
                <a:solidFill>
                  <a:schemeClr val="tx1"/>
                </a:solidFill>
              </a:rPr>
              <a:t>казанцы</a:t>
            </a:r>
            <a:r>
              <a:rPr lang="ru-RU" dirty="0" smtClean="0">
                <a:solidFill>
                  <a:schemeClr val="tx1"/>
                </a:solidFill>
              </a:rPr>
              <a:t> отчаянно защищались. Они предпринимали вылазки из города и вступали с русскими в рукопашную схватку.</a:t>
            </a:r>
            <a:endParaRPr lang="ru-RU" dirty="0">
              <a:solidFill>
                <a:schemeClr val="tx1"/>
              </a:solidFill>
            </a:endParaRPr>
          </a:p>
        </p:txBody>
      </p:sp>
      <p:sp>
        <p:nvSpPr>
          <p:cNvPr id="6" name="Заголовок 2"/>
          <p:cNvSpPr txBox="1">
            <a:spLocks/>
          </p:cNvSpPr>
          <p:nvPr/>
        </p:nvSpPr>
        <p:spPr>
          <a:xfrm>
            <a:off x="457200" y="274638"/>
            <a:ext cx="8229600" cy="562074"/>
          </a:xfrm>
          <a:prstGeom prst="rect">
            <a:avLst/>
          </a:prstGeom>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sz="2400" b="1" i="0" u="sng" strike="noStrike" kern="1200" cap="none" spc="0" normalizeH="0" baseline="0" noProof="0" smtClean="0">
                <a:ln>
                  <a:noFill/>
                </a:ln>
                <a:solidFill>
                  <a:srgbClr val="8A0000"/>
                </a:solidFill>
                <a:effectLst>
                  <a:outerShdw blurRad="31750" dist="25400" dir="5400000" algn="tl" rotWithShape="0">
                    <a:srgbClr val="000000">
                      <a:alpha val="25000"/>
                    </a:srgbClr>
                  </a:outerShdw>
                </a:effectLst>
                <a:uLnTx/>
                <a:uFillTx/>
                <a:latin typeface="+mj-lt"/>
                <a:ea typeface="+mj-ea"/>
                <a:cs typeface="+mj-cs"/>
              </a:rPr>
              <a:t>2. Присоединение Казанского ханства к России</a:t>
            </a:r>
            <a:br>
              <a:rPr kumimoji="0" lang="ru-RU" sz="2400" b="1" i="0" u="sng" strike="noStrike" kern="1200" cap="none" spc="0" normalizeH="0" baseline="0" noProof="0" smtClean="0">
                <a:ln>
                  <a:noFill/>
                </a:ln>
                <a:solidFill>
                  <a:srgbClr val="8A0000"/>
                </a:solidFill>
                <a:effectLst>
                  <a:outerShdw blurRad="31750" dist="25400" dir="5400000" algn="tl" rotWithShape="0">
                    <a:srgbClr val="000000">
                      <a:alpha val="25000"/>
                    </a:srgbClr>
                  </a:outerShdw>
                </a:effectLst>
                <a:uLnTx/>
                <a:uFillTx/>
                <a:latin typeface="+mj-lt"/>
                <a:ea typeface="+mj-ea"/>
                <a:cs typeface="+mj-cs"/>
              </a:rPr>
            </a:br>
            <a:endParaRPr kumimoji="0" lang="ru-RU" sz="2400" b="1" i="0" u="sng" strike="noStrike" kern="1200" cap="none" spc="0" normalizeH="0" baseline="0" noProof="0" dirty="0">
              <a:ln>
                <a:noFill/>
              </a:ln>
              <a:solidFill>
                <a:srgbClr val="8A0000"/>
              </a:solidFill>
              <a:effectLst>
                <a:outerShdw blurRad="31750" dist="25400" dir="5400000" algn="tl" rotWithShape="0">
                  <a:srgbClr val="000000">
                    <a:alpha val="25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528</TotalTime>
  <Words>2182</Words>
  <Application>Microsoft Office PowerPoint</Application>
  <PresentationFormat>Экран (4:3)</PresentationFormat>
  <Paragraphs>182</Paragraphs>
  <Slides>38</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38</vt:i4>
      </vt:variant>
    </vt:vector>
  </HeadingPairs>
  <TitlesOfParts>
    <vt:vector size="39" baseType="lpstr">
      <vt:lpstr>Открытая</vt:lpstr>
      <vt:lpstr>Внешняя политика  Ивана Грозного</vt:lpstr>
      <vt:lpstr>Цель:</vt:lpstr>
      <vt:lpstr>План </vt:lpstr>
      <vt:lpstr>1. Основные направления внешней политики Ивана Грозного </vt:lpstr>
      <vt:lpstr>2. Присоединение Казанского ханства к России</vt:lpstr>
      <vt:lpstr>2. Присоединение Казанского ханства к России </vt:lpstr>
      <vt:lpstr>2. Присоединение Казанского ханства к России </vt:lpstr>
      <vt:lpstr>2. Присоединение Казанского ханства к России </vt:lpstr>
      <vt:lpstr>Слайд 9</vt:lpstr>
      <vt:lpstr>Слайд 10</vt:lpstr>
      <vt:lpstr>Слайд 11</vt:lpstr>
      <vt:lpstr>Слайд 12</vt:lpstr>
      <vt:lpstr>Слайд 13</vt:lpstr>
      <vt:lpstr>Слайд 14</vt:lpstr>
      <vt:lpstr>Слайд 15</vt:lpstr>
      <vt:lpstr>Слайд 16</vt:lpstr>
      <vt:lpstr>Слайд 17</vt:lpstr>
      <vt:lpstr>1559-крымский поход Даниила Адашева</vt:lpstr>
      <vt:lpstr>1563 и 1569-поход крымских и турецких войск на Астрахань</vt:lpstr>
      <vt:lpstr>1571-поход Девлет-Гирея на Москву</vt:lpstr>
      <vt:lpstr>1572-битва при Молодях</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Ливонская война</vt:lpstr>
      <vt:lpstr>Слайд 33</vt:lpstr>
      <vt:lpstr>Слайд 34</vt:lpstr>
      <vt:lpstr>Слайд 35</vt:lpstr>
      <vt:lpstr>Слайд 36</vt:lpstr>
      <vt:lpstr>Слайд 37</vt:lpstr>
      <vt:lpstr>Слайд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Внешняя политика  Ивана Грозного</dc:title>
  <dc:creator>Саша</dc:creator>
  <cp:lastModifiedBy>Юрий</cp:lastModifiedBy>
  <cp:revision>57</cp:revision>
  <dcterms:created xsi:type="dcterms:W3CDTF">2013-02-06T05:50:44Z</dcterms:created>
  <dcterms:modified xsi:type="dcterms:W3CDTF">2020-11-24T17:53:41Z</dcterms:modified>
</cp:coreProperties>
</file>