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6"/>
  </p:notesMasterIdLst>
  <p:sldIdLst>
    <p:sldId id="307" r:id="rId2"/>
    <p:sldId id="282" r:id="rId3"/>
    <p:sldId id="304" r:id="rId4"/>
    <p:sldId id="284" r:id="rId5"/>
    <p:sldId id="303" r:id="rId6"/>
    <p:sldId id="285" r:id="rId7"/>
    <p:sldId id="286" r:id="rId8"/>
    <p:sldId id="291" r:id="rId9"/>
    <p:sldId id="290" r:id="rId10"/>
    <p:sldId id="280" r:id="rId11"/>
    <p:sldId id="292" r:id="rId12"/>
    <p:sldId id="293" r:id="rId13"/>
    <p:sldId id="294" r:id="rId14"/>
    <p:sldId id="295" r:id="rId15"/>
    <p:sldId id="296" r:id="rId16"/>
    <p:sldId id="297" r:id="rId17"/>
    <p:sldId id="269" r:id="rId18"/>
    <p:sldId id="270" r:id="rId19"/>
    <p:sldId id="276" r:id="rId20"/>
    <p:sldId id="299" r:id="rId21"/>
    <p:sldId id="301" r:id="rId22"/>
    <p:sldId id="302" r:id="rId23"/>
    <p:sldId id="300" r:id="rId24"/>
    <p:sldId id="30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A0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0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B1A90-AE1F-495F-A87E-B1521373D939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34705-9F3E-46B4-8210-94C06BE55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34705-9F3E-46B4-8210-94C06BE55879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34705-9F3E-46B4-8210-94C06BE5587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upload.wikimedia.org/wikipedia/commons/d/d0/Europe_map_1648.PN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Усиление королевской власти в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XVI-XVII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вв. 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Франциск 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14554"/>
            <a:ext cx="3643338" cy="4643446"/>
          </a:xfrm>
          <a:prstGeom prst="rect">
            <a:avLst/>
          </a:prstGeom>
          <a:noFill/>
        </p:spPr>
      </p:pic>
      <p:pic>
        <p:nvPicPr>
          <p:cNvPr id="26628" name="Picture 4" descr="https://upload.wikimedia.org/wikipedia/commons/thumb/e/ee/FontainebleauGalerieFrancoisI.jpg/265px-FontainebleauGalerieFrancoi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071942"/>
            <a:ext cx="4000528" cy="20383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429125" y="6027003"/>
            <a:ext cx="4714876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Галерея Франциска I во дворце Фонтенбло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US" sz="28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1785926"/>
            <a:ext cx="5000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«Чего требует король — требует закон.» При издании законов Франциск руководствовался исключительно своим усмотрением, пользуясь формулой: «</a:t>
            </a:r>
            <a:r>
              <a:rPr lang="ru-RU" sz="2400" dirty="0" err="1" smtClean="0"/>
              <a:t>car</a:t>
            </a:r>
            <a:r>
              <a:rPr lang="ru-RU" sz="2400" dirty="0" smtClean="0"/>
              <a:t> </a:t>
            </a:r>
            <a:r>
              <a:rPr lang="ru-RU" sz="2400" dirty="0" err="1" smtClean="0"/>
              <a:t>tel</a:t>
            </a:r>
            <a:r>
              <a:rPr lang="ru-RU" sz="2400" dirty="0" smtClean="0"/>
              <a:t> </a:t>
            </a:r>
            <a:r>
              <a:rPr lang="ru-RU" sz="2400" dirty="0" err="1" smtClean="0"/>
              <a:t>est</a:t>
            </a:r>
            <a:r>
              <a:rPr lang="ru-RU" sz="2400" dirty="0" smtClean="0"/>
              <a:t> </a:t>
            </a:r>
            <a:r>
              <a:rPr lang="ru-RU" sz="2400" dirty="0" err="1" smtClean="0"/>
              <a:t>notre</a:t>
            </a:r>
            <a:r>
              <a:rPr lang="ru-RU" sz="2400" dirty="0" smtClean="0"/>
              <a:t> </a:t>
            </a:r>
            <a:r>
              <a:rPr lang="ru-RU" sz="2400" dirty="0" err="1" smtClean="0"/>
              <a:t>plaisir</a:t>
            </a:r>
            <a:r>
              <a:rPr lang="ru-RU" sz="2400" dirty="0" smtClean="0"/>
              <a:t>» (ибо нам так угодно).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6027003"/>
            <a:ext cx="4286248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Король Франции Франциск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(1515-1547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42918"/>
            <a:ext cx="8858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Во Франции Генеральные штаты созывались еще реже, нежели. Во Франции Франциск I (1515-1547) в годы своего правления не созывал Генеральные штаты. А с 1614 г. по 1789 г. Генеральные штаты не созывались вовсе.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Ограничение роли органов сословного представительства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Единая система государственного управления.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71480"/>
            <a:ext cx="82153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Англии центральным административным и исполнительным органом еще при Тюдорах стал Тайный совет, членов которого назначал монарх. Тайный совет совместно с королем определял направления внутренней и внешней политики государства, занимался вопросами финансов и обороной страны.</a:t>
            </a:r>
          </a:p>
          <a:p>
            <a:endParaRPr lang="ru-RU" sz="2400" dirty="0"/>
          </a:p>
        </p:txBody>
      </p:sp>
      <p:pic>
        <p:nvPicPr>
          <p:cNvPr id="4" name="Picture 2" descr="Картинки по запросу тайный совет в англ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857497"/>
            <a:ext cx="6096000" cy="3286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87868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Во Франции, как и в Англии, главой государства был король, обладавший всей полнотой власти. При нем имелся совет, считавшийся правительством, но монарх сам назначал его членов и единолично решал все вопросы. Членами правительства были принцы крови, высшие духовные чины, финансисты, юристы, но фактически в стране существовало личное правление короля.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Единая система государственного управления.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2" name="Picture 4" descr="Картинки по запросу генеральные шта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214686"/>
            <a:ext cx="6500858" cy="3286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89135" y="3244334"/>
            <a:ext cx="336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Монарх — помазанник Божий. 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6357958"/>
            <a:ext cx="692948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Генеральные штаты.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-104914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Абсолютизм, судебная власть и бюрократия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642918"/>
            <a:ext cx="50006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Для суда по государственным</a:t>
            </a:r>
            <a:br>
              <a:rPr lang="ru-RU" sz="2400" dirty="0" smtClean="0"/>
            </a:br>
            <a:r>
              <a:rPr lang="ru-RU" sz="2400" dirty="0" smtClean="0"/>
              <a:t>преступлениям существовала Звездная палата, а на местах работали коронные суды, действовали выборные мировые суды, наличие которых также поднимало значение центральной королевской власти за счет феодальной аристократии. </a:t>
            </a:r>
          </a:p>
        </p:txBody>
      </p:sp>
      <p:pic>
        <p:nvPicPr>
          <p:cNvPr id="30722" name="Picture 2" descr="C:\Users\Paykon\Desktop\878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4143340" cy="58578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6357959"/>
            <a:ext cx="4143372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Звездная палата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Абсолютизм, судебная власть и бюрократия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https://pbs.twimg.com/media/ClHMdTIWQAAzVL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5" y="2071679"/>
            <a:ext cx="5429256" cy="47863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7148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Во Франции действовало 17 парламентов, высших судебных инстанций. Наиболее влиятельный из них</a:t>
            </a:r>
            <a:br>
              <a:rPr lang="ru-RU" sz="2400" dirty="0" smtClean="0"/>
            </a:br>
            <a:r>
              <a:rPr lang="ru-RU" sz="2400" dirty="0" smtClean="0"/>
              <a:t>был Парижский - его компетенция распространялась на 1/3 тер-</a:t>
            </a:r>
            <a:br>
              <a:rPr lang="ru-RU" sz="2400" dirty="0" smtClean="0"/>
            </a:br>
            <a:r>
              <a:rPr lang="ru-RU" sz="2400" dirty="0" err="1" smtClean="0"/>
              <a:t>ритории</a:t>
            </a:r>
            <a:r>
              <a:rPr lang="ru-RU" sz="2400" dirty="0" smtClean="0"/>
              <a:t>   Франции. Он имел право назначать регента в случае</a:t>
            </a: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071678"/>
            <a:ext cx="4000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недееспособности монарха, утверждал договоры, указы короля. Эти</a:t>
            </a:r>
            <a:br>
              <a:rPr lang="ru-RU" sz="2400" dirty="0" smtClean="0"/>
            </a:br>
            <a:r>
              <a:rPr lang="ru-RU" sz="2400" dirty="0" smtClean="0"/>
              <a:t>значительные полномочия были ограничены в период правления Людовика XIV.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57884" y="857232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Франциия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009633"/>
            <a:ext cx="3143272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Франция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928671"/>
            <a:ext cx="3143272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Англия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85984" y="1428736"/>
            <a:ext cx="571504" cy="112128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286512" y="1500174"/>
            <a:ext cx="571504" cy="112128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2643182"/>
            <a:ext cx="3071834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Парламенты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2500306"/>
            <a:ext cx="3357586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Звездная палата   (судьи, мировые судьи)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Абсолютизм, судебная власть и бюрократия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4286256"/>
            <a:ext cx="3929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Ведение судебных процессов</a:t>
            </a:r>
          </a:p>
          <a:p>
            <a:r>
              <a:rPr lang="ru-RU" sz="2400" dirty="0" smtClean="0"/>
              <a:t>Разоблачение заговоров</a:t>
            </a:r>
          </a:p>
          <a:p>
            <a:r>
              <a:rPr lang="ru-RU" sz="2400" dirty="0" smtClean="0"/>
              <a:t>Сбор  налогов</a:t>
            </a:r>
          </a:p>
          <a:p>
            <a:r>
              <a:rPr lang="ru-RU" sz="2400" dirty="0" smtClean="0"/>
              <a:t>Преследование  бродяг</a:t>
            </a:r>
          </a:p>
          <a:p>
            <a:r>
              <a:rPr lang="ru-RU" sz="2400" dirty="0" smtClean="0"/>
              <a:t>Подавление мятежей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43438" y="4180344"/>
            <a:ext cx="371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Назначение регентов</a:t>
            </a:r>
          </a:p>
          <a:p>
            <a:r>
              <a:rPr lang="ru-RU" sz="2400" dirty="0" smtClean="0"/>
              <a:t>Обжалование  судебных и правительственных решения</a:t>
            </a:r>
          </a:p>
          <a:p>
            <a:r>
              <a:rPr lang="ru-RU" sz="2400" dirty="0" smtClean="0"/>
              <a:t>Рассмотрение договоров и указов</a:t>
            </a:r>
          </a:p>
          <a:p>
            <a:endParaRPr lang="ru-RU" sz="2400" dirty="0" smtClean="0"/>
          </a:p>
        </p:txBody>
      </p:sp>
      <p:sp>
        <p:nvSpPr>
          <p:cNvPr id="21" name="Стрелка вниз 20"/>
          <p:cNvSpPr/>
          <p:nvPr/>
        </p:nvSpPr>
        <p:spPr>
          <a:xfrm>
            <a:off x="2214546" y="3286124"/>
            <a:ext cx="642942" cy="107157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6357950" y="3143248"/>
            <a:ext cx="642942" cy="1143008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85794"/>
            <a:ext cx="84296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Королевское могущество реализовывалось посредством бюрократии. В Англии она насчитывала 100-1500 человек, во Франции - 8000 в XVI в., и 46 000 в XVII в. Во Франции должности передавались по наследству и продавались. Столь велик был престиж королевских слуг.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pPr lvl="0"/>
            <a:endParaRPr lang="ru-RU" sz="2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Абсолютизм, судебная власть и бюрократия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posteat.ua/wp-content/uploads/2016/11/ludovik-xiv-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071810"/>
            <a:ext cx="6667500" cy="3490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Абсолютизм и финансы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642918"/>
            <a:ext cx="80010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Экономическая идеология государств эпохи абсолютизма –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мерантилизм</a:t>
            </a:r>
            <a:r>
              <a:rPr lang="ru-RU" sz="2400" dirty="0" err="1" smtClean="0"/>
              <a:t>.Меркантилизм</a:t>
            </a:r>
            <a:r>
              <a:rPr lang="ru-RU" sz="2400" dirty="0" smtClean="0"/>
              <a:t> - экономическая концепция,</a:t>
            </a:r>
          </a:p>
          <a:p>
            <a:r>
              <a:rPr lang="ru-RU" sz="2400" dirty="0" smtClean="0"/>
              <a:t>основанная на представлении, что экономическое благополучие зависит от концентрации финансовых ресурсов (драгоценных металлов).</a:t>
            </a:r>
            <a:r>
              <a:rPr lang="ru-RU" dirty="0" smtClean="0"/>
              <a:t> </a:t>
            </a:r>
            <a:r>
              <a:rPr lang="ru-RU" sz="2400" dirty="0" smtClean="0"/>
              <a:t>Государство делало все для развития национальной промышленности, для ограничения импорта и для расширения экспорта. 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651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2" name="Picture 4" descr="C:\Users\Paykon\Downloads\533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471858"/>
            <a:ext cx="5857916" cy="3386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85794"/>
            <a:ext cx="4500562" cy="55721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Абсолютизм и финансы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12845"/>
            <a:ext cx="61436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Ж.Б.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Кольбер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 ,</a:t>
            </a:r>
            <a:r>
              <a:rPr lang="ru-RU" sz="2400" dirty="0" smtClean="0"/>
              <a:t>глава правительства</a:t>
            </a:r>
          </a:p>
          <a:p>
            <a:r>
              <a:rPr lang="ru-RU" sz="2400" dirty="0" smtClean="0"/>
              <a:t> Людовика XIV ,  министр</a:t>
            </a:r>
          </a:p>
          <a:p>
            <a:r>
              <a:rPr lang="ru-RU" sz="2400" dirty="0" smtClean="0"/>
              <a:t> финансов, сторонник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меркантелизма</a:t>
            </a:r>
            <a:r>
              <a:rPr lang="ru-RU" sz="2400" dirty="0" smtClean="0"/>
              <a:t> способствовал</a:t>
            </a:r>
          </a:p>
          <a:p>
            <a:r>
              <a:rPr lang="ru-RU" sz="2400" dirty="0" smtClean="0"/>
              <a:t> развитию национального флота,</a:t>
            </a:r>
          </a:p>
          <a:p>
            <a:r>
              <a:rPr lang="ru-RU" sz="2400" dirty="0" smtClean="0"/>
              <a:t> торговли и промышленности. </a:t>
            </a:r>
          </a:p>
          <a:p>
            <a:r>
              <a:rPr lang="ru-RU" sz="2400" dirty="0" smtClean="0"/>
              <a:t>Заложил экономические </a:t>
            </a:r>
          </a:p>
          <a:p>
            <a:r>
              <a:rPr lang="ru-RU" sz="2400" dirty="0" smtClean="0"/>
              <a:t>предпосылки для формирования Французской </a:t>
            </a:r>
          </a:p>
          <a:p>
            <a:r>
              <a:rPr lang="ru-RU" sz="2400" dirty="0" smtClean="0"/>
              <a:t>колониальной империи, </a:t>
            </a:r>
          </a:p>
          <a:p>
            <a:r>
              <a:rPr lang="ru-RU" sz="2400" dirty="0" smtClean="0"/>
              <a:t>создавал мануфактуры, </a:t>
            </a:r>
          </a:p>
          <a:p>
            <a:r>
              <a:rPr lang="ru-RU" sz="2400" dirty="0" smtClean="0"/>
              <a:t>выпускавшие новые виды изделий и </a:t>
            </a:r>
          </a:p>
          <a:p>
            <a:r>
              <a:rPr lang="ru-RU" sz="2400" dirty="0" smtClean="0"/>
              <a:t>внедрявшие новые технологии. </a:t>
            </a:r>
          </a:p>
          <a:p>
            <a:r>
              <a:rPr lang="ru-RU" sz="2400" dirty="0" smtClean="0"/>
              <a:t> Для поддержания французской промышленности ввел </a:t>
            </a:r>
          </a:p>
          <a:p>
            <a:pPr lvl="0"/>
            <a:r>
              <a:rPr lang="ru-RU" sz="2400" dirty="0" smtClean="0"/>
              <a:t>таможенный тариф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43438" y="6396335"/>
            <a:ext cx="4500562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Ж.Б.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Кольбер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Армия на службе короля. Налоговая система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214423"/>
            <a:ext cx="3786214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Англия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1285860"/>
            <a:ext cx="357190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Франция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143116"/>
            <a:ext cx="3643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регулярной армии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Народное ополчение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Отряды добровольцев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28599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Постоянная регулярная армия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6248" y="307181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Налоговая система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Талья на землю и имущество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Подушная подать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на соль и другие налоги</a:t>
            </a:r>
          </a:p>
          <a:p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928794" y="1643050"/>
            <a:ext cx="571504" cy="6429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429388" y="1785926"/>
            <a:ext cx="500066" cy="57150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00042"/>
            <a:ext cx="84296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Абсолютизм</a:t>
            </a:r>
            <a:r>
              <a:rPr lang="ru-RU" sz="2400" b="1" dirty="0" smtClean="0"/>
              <a:t> </a:t>
            </a:r>
            <a:r>
              <a:rPr lang="ru-RU" sz="2400" dirty="0" smtClean="0"/>
              <a:t>- форма правления, заключающаяся в неограниченной власти монарха.</a:t>
            </a:r>
            <a:br>
              <a:rPr lang="ru-RU" sz="2400" dirty="0" smtClean="0"/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Характерные черты абсолютизма : </a:t>
            </a:r>
          </a:p>
          <a:p>
            <a:pPr lvl="0"/>
            <a:r>
              <a:rPr lang="ru-RU" sz="2400" dirty="0" smtClean="0"/>
              <a:t>наличие регулярной армии, </a:t>
            </a:r>
          </a:p>
          <a:p>
            <a:pPr lvl="0"/>
            <a:r>
              <a:rPr lang="ru-RU" sz="2400" dirty="0" smtClean="0"/>
              <a:t>профессиональной бюрократии, </a:t>
            </a:r>
          </a:p>
          <a:p>
            <a:pPr lvl="0"/>
            <a:r>
              <a:rPr lang="ru-RU" sz="2400" dirty="0" smtClean="0"/>
              <a:t>единых законов,</a:t>
            </a:r>
            <a:br>
              <a:rPr lang="ru-RU" sz="2400" dirty="0" smtClean="0"/>
            </a:br>
            <a:r>
              <a:rPr lang="ru-RU" sz="2400" dirty="0" smtClean="0"/>
              <a:t> административного устройства, </a:t>
            </a:r>
          </a:p>
          <a:p>
            <a:pPr lvl="0"/>
            <a:r>
              <a:rPr lang="ru-RU" sz="2400" dirty="0" smtClean="0"/>
              <a:t>государственной церкви, </a:t>
            </a:r>
          </a:p>
        </p:txBody>
      </p:sp>
      <p:pic>
        <p:nvPicPr>
          <p:cNvPr id="1026" name="Picture 2" descr="https://upload.wikimedia.org/wikipedia/commons/9/9e/Christian_v_crow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4572000" cy="3286124"/>
          </a:xfrm>
          <a:prstGeom prst="rect">
            <a:avLst/>
          </a:prstGeom>
          <a:noFill/>
        </p:spPr>
      </p:pic>
      <p:pic>
        <p:nvPicPr>
          <p:cNvPr id="1028" name="Picture 4" descr="http://twofb.ru/misc/i/gallery/17528/3146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071546"/>
            <a:ext cx="3857620" cy="39290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5143512"/>
            <a:ext cx="4286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единой  налоговой системы и </a:t>
            </a:r>
          </a:p>
          <a:p>
            <a:pPr lvl="0"/>
            <a:r>
              <a:rPr lang="ru-RU" sz="2400" dirty="0" smtClean="0"/>
              <a:t>ничем не ограниченной </a:t>
            </a:r>
          </a:p>
          <a:p>
            <a:pPr lvl="0"/>
            <a:r>
              <a:rPr lang="ru-RU" sz="2400" dirty="0" smtClean="0"/>
              <a:t>монархической власти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Абсолютизм 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Монарх — помазанник Божий.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714356"/>
            <a:ext cx="8215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Власть короля  -божественна  по происхождению. Монарх - наместник Иисуса Христа на земле. В Англии при королеве Елизавете ее имя упоминалась в молитвах. Печатались  сборники баллад и проповедей, в которых утверждалось, что королева вывела народ из тьмы.</a:t>
            </a:r>
          </a:p>
        </p:txBody>
      </p:sp>
      <p:pic>
        <p:nvPicPr>
          <p:cNvPr id="47106" name="Picture 2" descr="Картинки по запросу картинки елизавета перв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3071834" cy="3929090"/>
          </a:xfrm>
          <a:prstGeom prst="rect">
            <a:avLst/>
          </a:prstGeom>
          <a:noFill/>
        </p:spPr>
      </p:pic>
      <p:pic>
        <p:nvPicPr>
          <p:cNvPr id="47108" name="Picture 4" descr="Картинки по запросу картинки елизавета перв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571744"/>
            <a:ext cx="357190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1480"/>
            <a:ext cx="8786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Своего наиболее полного расцвета абсолютизм достиг во второй половине XVII в. во Франции при Людовике XIV, получившем имя Короля-Солнце.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Монарх — помазанник Божий.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05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714488"/>
            <a:ext cx="3286116" cy="4500594"/>
          </a:xfrm>
          <a:prstGeom prst="rect">
            <a:avLst/>
          </a:prstGeom>
          <a:noFill/>
        </p:spPr>
      </p:pic>
      <p:pic>
        <p:nvPicPr>
          <p:cNvPr id="45060" name="Picture 4" descr="Картинки по запросу картинки король-солнц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88"/>
            <a:ext cx="3214678" cy="45720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86116" y="1357298"/>
            <a:ext cx="292895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Культ Короля-Солнца  насаждался литературными произведениями, живописью, графикой, разного рода зрелищами. Использовались малейшие поводы для демонстрации всенародного обожания и поклонения.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57214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sz="2400" dirty="0" smtClean="0"/>
              <a:t> В руках Людовика XIV находилась вся политическая власть. Только он определял  религию государства, вершил справедливый суд , объявлял войну, вступал в военные союзы и заключал перемирия; издавал законы и указы; собирал налоги; жаловал дворянство и т.д.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«Король Франции обязан лишь Богу и шпаге».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Монарх — помазанник Божий.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 (600x394, 59Kb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714621"/>
            <a:ext cx="7643866" cy="41433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6072206"/>
            <a:ext cx="9144000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ван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Мейлен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Людовик XIV с супругой Марией Австрийской на променаде в 1669 году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ttp://4.bp.blogspot.com/-OKEIbAZDDK4/VQ7tdeaievI/AAAAAAAAAlU/2JZaVg04V1M/s1600/EHFA%2BLouis%2BXI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4429124" cy="51435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714356"/>
            <a:ext cx="8643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«Вы думали, господа, что государство- это вы? Государство – это я»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4" name="Picture 2" descr="Картинки по запросу версальский дворец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785926"/>
            <a:ext cx="4286248" cy="50720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857752" y="6000768"/>
            <a:ext cx="4286248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Версальский дворец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27003"/>
            <a:ext cx="4429124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Людовик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XIV,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Король-Солнце 1638 -  1715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Монарх — помазанник Божий.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8715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Абсолютизм по-разному реализовывался в странах Европы, и эти варианты чрезвычайно отличались друг от друга: они имели различную природу и приводили к разным следствиям.</a:t>
            </a:r>
          </a:p>
          <a:p>
            <a:endParaRPr lang="ru-RU" sz="24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 урока</a:t>
            </a:r>
          </a:p>
        </p:txBody>
      </p:sp>
      <p:sp>
        <p:nvSpPr>
          <p:cNvPr id="41986" name="AutoShape 2" descr="коро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8" name="Picture 4" descr="коро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2143116"/>
            <a:ext cx="3786214" cy="4714884"/>
          </a:xfrm>
          <a:prstGeom prst="rect">
            <a:avLst/>
          </a:prstGeom>
          <a:noFill/>
        </p:spPr>
      </p:pic>
      <p:pic>
        <p:nvPicPr>
          <p:cNvPr id="41990" name="Picture 6" descr="http://ic.pics.livejournal.com/aldanov/11891766/2515732/2515732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143116"/>
            <a:ext cx="4286280" cy="471488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6357958"/>
            <a:ext cx="914400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Король- Солнце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35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«Рожденный подданным должен повиноваться». </a:t>
            </a:r>
          </a:p>
          <a:p>
            <a:r>
              <a:rPr lang="ru-RU" sz="2400" dirty="0" smtClean="0"/>
              <a:t>«Воля Бога заключается в том, чтобы всякий рожденный подданным повиновался без рассуждений» — эти фразы  выражают смысл абсолютизма.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Абсолютизм 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8914" name="Picture 2" descr="http://fotoface.my1.ru/absoljutizm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428869"/>
            <a:ext cx="8215370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король – одна страна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642918"/>
            <a:ext cx="88582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/>
              <a:t>У старой непокорной и своенравной знати отбирались земли, разрушались замки, распускались отряды феодалов. Ограничивались свободы городов. Под власть короля во Франции после Столетней войны перешли Нормандия, Бургундия и др. провинции..  В Англии король подчинил своей власти отдаленные северные графства и Уэльс (созданы Совет Севера              и Совет Уэльса). </a:t>
            </a:r>
          </a:p>
          <a:p>
            <a:pPr>
              <a:spcBef>
                <a:spcPct val="50000"/>
              </a:spcBef>
            </a:pPr>
            <a:endParaRPr lang="ru-RU" sz="2400" dirty="0"/>
          </a:p>
        </p:txBody>
      </p:sp>
      <p:pic>
        <p:nvPicPr>
          <p:cNvPr id="3074" name="Picture 2" descr="http://img-fotki.yandex.ru/get/6438/44938346.4c/0_9909b_c6bcb62b_ori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429000"/>
            <a:ext cx="4000528" cy="3429000"/>
          </a:xfrm>
          <a:prstGeom prst="rect">
            <a:avLst/>
          </a:prstGeom>
          <a:noFill/>
        </p:spPr>
      </p:pic>
      <p:pic>
        <p:nvPicPr>
          <p:cNvPr id="3076" name="Picture 4" descr="https://upload.wikimedia.org/wikipedia/commons/e/ed/Crown_of_Empress_Eugeni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89" y="3357563"/>
            <a:ext cx="3857653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Europe_map_164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481"/>
            <a:ext cx="9143999" cy="6286520"/>
          </a:xfrm>
          <a:prstGeom prst="rect">
            <a:avLst/>
          </a:prstGeom>
          <a:noFill/>
          <a:ln w="3492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король – одна страна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488668"/>
            <a:ext cx="914400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Европы 17 века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король – одна страна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Картинки по запросу западная европа 17 века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214554"/>
            <a:ext cx="3929090" cy="464344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714356"/>
            <a:ext cx="88582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/>
              <a:t>В период абсолютизма органы сословного представительства (английский парламент, испанские кортесы, французские Генеральные штаты) утрачивают свое значение. Короли стремятся избавиться от их влияния. С  этой целью феодалы постепенно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2214554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/>
              <a:t>лишаются своих привилегий и влияния. Короли принимают на службу дворян (новое сословие, положение которого полностью зависит от его службы королю)</a:t>
            </a:r>
          </a:p>
          <a:p>
            <a:pPr>
              <a:spcBef>
                <a:spcPct val="50000"/>
              </a:spcBef>
            </a:pPr>
            <a:endParaRPr lang="ru-RU" sz="2400" dirty="0"/>
          </a:p>
        </p:txBody>
      </p:sp>
      <p:pic>
        <p:nvPicPr>
          <p:cNvPr id="32772" name="Picture 4" descr="Картинки по запросу западная европа 17 века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143380"/>
            <a:ext cx="4572032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Ограничение роли органов сословного представительства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802" y="1071546"/>
            <a:ext cx="60721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При абсолютизме монарх  не нуждался в поддержке парламента, К примеру ,за 37 лет правления Генриха </a:t>
            </a:r>
            <a:r>
              <a:rPr lang="en-US" sz="2400" dirty="0" smtClean="0"/>
              <a:t>VIII</a:t>
            </a:r>
            <a:r>
              <a:rPr lang="ru-RU" sz="2400" dirty="0" smtClean="0"/>
              <a:t> парламент собирался только 21 раз,  а за 45 лет правления  его дочери Елизаветы – </a:t>
            </a:r>
          </a:p>
          <a:p>
            <a:r>
              <a:rPr lang="ru-RU" sz="2400" dirty="0" smtClean="0"/>
              <a:t>13 раз. Короли</a:t>
            </a:r>
          </a:p>
          <a:p>
            <a:r>
              <a:rPr lang="ru-RU" sz="2400" dirty="0" smtClean="0"/>
              <a:t> значительно</a:t>
            </a:r>
          </a:p>
          <a:p>
            <a:r>
              <a:rPr lang="ru-RU" sz="2400" dirty="0" smtClean="0"/>
              <a:t> ограничили их </a:t>
            </a:r>
          </a:p>
          <a:p>
            <a:r>
              <a:rPr lang="ru-RU" sz="2400" dirty="0" smtClean="0"/>
              <a:t>влияние, тем самым</a:t>
            </a:r>
          </a:p>
          <a:p>
            <a:r>
              <a:rPr lang="ru-RU" sz="2400" dirty="0" smtClean="0"/>
              <a:t> укрепив свою</a:t>
            </a:r>
          </a:p>
          <a:p>
            <a:r>
              <a:rPr lang="ru-RU" sz="2400" dirty="0" smtClean="0"/>
              <a:t> абсолютную власть.</a:t>
            </a:r>
          </a:p>
          <a:p>
            <a:pPr lvl="0"/>
            <a:endParaRPr lang="ru-RU" sz="2400" dirty="0" smtClean="0"/>
          </a:p>
        </p:txBody>
      </p:sp>
      <p:pic>
        <p:nvPicPr>
          <p:cNvPr id="36866" name="Picture 2" descr="Генрих VI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3024158" cy="4286280"/>
          </a:xfrm>
          <a:prstGeom prst="rect">
            <a:avLst/>
          </a:prstGeom>
          <a:noFill/>
        </p:spPr>
      </p:pic>
      <p:pic>
        <p:nvPicPr>
          <p:cNvPr id="36868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571744"/>
            <a:ext cx="3071802" cy="428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fineartamerica.com/images-medium-5/the-kitchener-portrait-of-queen-english-scho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4429156" cy="52387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929190" y="1142984"/>
            <a:ext cx="42148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«Хотелось бы, чтобы это мое назидание заменило более суровые меры, чтобы вы поняли, как опасно испытывать монарха; и пусть мое утешение поднимет ваш упавший дух и поможет вам получить надежду на то, что ваше последующее поведение загладит ваши прошлые поступки и вы вернете себе милость вашей государыни…»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Ограничение роли органов сословного представительства</a:t>
            </a: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857892"/>
            <a:ext cx="5500726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речи королевы Англии Елизаветы Первой перед парламентом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hrono.ru/img/monarhi/jame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14422"/>
            <a:ext cx="3643338" cy="51435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71934" y="1000108"/>
            <a:ext cx="50720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«Не понимаю, как мои предки могли допустить такое учреждение»</a:t>
            </a:r>
          </a:p>
          <a:p>
            <a:pPr lvl="0"/>
            <a:r>
              <a:rPr lang="ru-RU" sz="2400" dirty="0" smtClean="0"/>
              <a:t> « В моем лице Бог ниспослал вам благословление. Я муж, а весь остров- моя законная жена. Я пастырь, а остров -мое стадо»</a:t>
            </a:r>
          </a:p>
          <a:p>
            <a:endParaRPr lang="ru-RU" sz="2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2532" name="Picture 4" descr="Картинки по запросу картинки корона стюарт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286124"/>
            <a:ext cx="4143404" cy="357187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речи Иакова I, короля Англии, Шотландии и Ирландии.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Ограничение роли органов сословного представительства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</TotalTime>
  <Words>988</Words>
  <Application>Microsoft Office PowerPoint</Application>
  <PresentationFormat>Экран (4:3)</PresentationFormat>
  <Paragraphs>123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Усиление королевской власти в XVI-XVII вв.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Юрий</cp:lastModifiedBy>
  <cp:revision>78</cp:revision>
  <dcterms:created xsi:type="dcterms:W3CDTF">2017-06-21T14:45:06Z</dcterms:created>
  <dcterms:modified xsi:type="dcterms:W3CDTF">2019-09-18T16:37:15Z</dcterms:modified>
</cp:coreProperties>
</file>