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6" r:id="rId3"/>
    <p:sldId id="287" r:id="rId4"/>
    <p:sldId id="289" r:id="rId5"/>
    <p:sldId id="291" r:id="rId6"/>
    <p:sldId id="421" r:id="rId7"/>
    <p:sldId id="420" r:id="rId8"/>
    <p:sldId id="339" r:id="rId9"/>
    <p:sldId id="288" r:id="rId10"/>
    <p:sldId id="337" r:id="rId11"/>
    <p:sldId id="342" r:id="rId12"/>
    <p:sldId id="340" r:id="rId13"/>
    <p:sldId id="343" r:id="rId14"/>
    <p:sldId id="346" r:id="rId15"/>
    <p:sldId id="345" r:id="rId16"/>
    <p:sldId id="341" r:id="rId17"/>
    <p:sldId id="348" r:id="rId18"/>
    <p:sldId id="344" r:id="rId19"/>
    <p:sldId id="347" r:id="rId20"/>
    <p:sldId id="349" r:id="rId21"/>
    <p:sldId id="350" r:id="rId22"/>
    <p:sldId id="351" r:id="rId23"/>
    <p:sldId id="352" r:id="rId24"/>
    <p:sldId id="353" r:id="rId25"/>
    <p:sldId id="354" r:id="rId26"/>
    <p:sldId id="355" r:id="rId27"/>
    <p:sldId id="356" r:id="rId28"/>
    <p:sldId id="357" r:id="rId29"/>
    <p:sldId id="358" r:id="rId30"/>
    <p:sldId id="359" r:id="rId31"/>
    <p:sldId id="360" r:id="rId32"/>
    <p:sldId id="361" r:id="rId33"/>
    <p:sldId id="362" r:id="rId34"/>
    <p:sldId id="363" r:id="rId35"/>
    <p:sldId id="364" r:id="rId36"/>
    <p:sldId id="365" r:id="rId37"/>
    <p:sldId id="366" r:id="rId38"/>
    <p:sldId id="367" r:id="rId39"/>
    <p:sldId id="368" r:id="rId40"/>
    <p:sldId id="369" r:id="rId41"/>
    <p:sldId id="370" r:id="rId42"/>
    <p:sldId id="371" r:id="rId43"/>
    <p:sldId id="372" r:id="rId44"/>
    <p:sldId id="373" r:id="rId45"/>
    <p:sldId id="374" r:id="rId46"/>
    <p:sldId id="375" r:id="rId47"/>
    <p:sldId id="376" r:id="rId48"/>
    <p:sldId id="377" r:id="rId49"/>
    <p:sldId id="378" r:id="rId50"/>
    <p:sldId id="379" r:id="rId51"/>
    <p:sldId id="380" r:id="rId52"/>
    <p:sldId id="381" r:id="rId53"/>
    <p:sldId id="382" r:id="rId54"/>
    <p:sldId id="383" r:id="rId55"/>
    <p:sldId id="384" r:id="rId56"/>
    <p:sldId id="385" r:id="rId57"/>
    <p:sldId id="386" r:id="rId58"/>
    <p:sldId id="387" r:id="rId59"/>
    <p:sldId id="388" r:id="rId60"/>
    <p:sldId id="389" r:id="rId61"/>
    <p:sldId id="390" r:id="rId62"/>
    <p:sldId id="391" r:id="rId63"/>
    <p:sldId id="392" r:id="rId64"/>
    <p:sldId id="393" r:id="rId65"/>
    <p:sldId id="394" r:id="rId66"/>
    <p:sldId id="395" r:id="rId67"/>
    <p:sldId id="396" r:id="rId68"/>
    <p:sldId id="397" r:id="rId69"/>
    <p:sldId id="398" r:id="rId70"/>
    <p:sldId id="399" r:id="rId71"/>
    <p:sldId id="400" r:id="rId72"/>
    <p:sldId id="401" r:id="rId73"/>
    <p:sldId id="402" r:id="rId74"/>
    <p:sldId id="403" r:id="rId75"/>
    <p:sldId id="404" r:id="rId76"/>
    <p:sldId id="405" r:id="rId77"/>
    <p:sldId id="406" r:id="rId78"/>
    <p:sldId id="407" r:id="rId79"/>
    <p:sldId id="408" r:id="rId80"/>
    <p:sldId id="409" r:id="rId81"/>
    <p:sldId id="410" r:id="rId82"/>
    <p:sldId id="411" r:id="rId83"/>
    <p:sldId id="412" r:id="rId84"/>
    <p:sldId id="413" r:id="rId85"/>
    <p:sldId id="414" r:id="rId86"/>
    <p:sldId id="415" r:id="rId87"/>
    <p:sldId id="416" r:id="rId88"/>
    <p:sldId id="417" r:id="rId89"/>
    <p:sldId id="418" r:id="rId90"/>
    <p:sldId id="419" r:id="rId9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file:///C:\Program%20Files\&#1054;&#1073;&#1088;&#1072;&#1079;&#1086;&#1074;&#1072;&#1090;&#1077;&#1083;&#1100;&#1085;&#1099;&#1077;%20&#1082;&#1086;&#1084;&#1087;&#1083;&#1077;&#1082;&#1089;&#1099;\&#1048;&#1089;&#1090;&#1086;&#1088;&#1080;&#1103;%2010-11%20&#1082;&#1083;.%20&#1055;&#1086;&#1076;&#1075;&#1086;&#1090;&#1086;&#1074;&#1082;&#1072;%20&#1082;%20&#1045;&#1043;&#1069;\E4HOME_HIST_RUSS\data\res\DL_RES_7C443C75-ADF7-42A6-ACB2-F2B8EBA6BB1A\S._Polockiy\%5bIS67IR_2-6%5d_%5bTD_02%5d.html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" Target="slide4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hyperlink" Target="file:///C:\Program%20Files\&#1054;&#1073;&#1088;&#1072;&#1079;&#1086;&#1074;&#1072;&#1090;&#1077;&#1083;&#1100;&#1085;&#1099;&#1077;%20&#1082;&#1086;&#1084;&#1087;&#1083;&#1077;&#1082;&#1089;&#1099;\&#1048;&#1089;&#1090;&#1086;&#1088;&#1080;&#1103;%2010-11%20&#1082;&#1083;.%20&#1055;&#1086;&#1076;&#1075;&#1086;&#1090;&#1086;&#1074;&#1082;&#1072;%20&#1082;%20&#1045;&#1043;&#1069;\E4HOME_HIST_RUSS\data\res\DL_RES_7C443C75-ADF7-42A6-ACB2-F2B8EBA6BB1A\%5bIS7IR_14%5d_%5bPF_53%5d\%5bIS7IR_14%5d_%5bPF_53%5d.html" TargetMode="Externa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file:///C:\Program%20Files\&#1054;&#1073;&#1088;&#1072;&#1079;&#1086;&#1074;&#1072;&#1090;&#1077;&#1083;&#1100;&#1085;&#1099;&#1077;%20&#1082;&#1086;&#1084;&#1087;&#1083;&#1077;&#1082;&#1089;&#1099;\&#1048;&#1089;&#1090;&#1086;&#1088;&#1080;&#1103;%2010-11%20&#1082;&#1083;.%20&#1055;&#1086;&#1076;&#1075;&#1086;&#1090;&#1086;&#1074;&#1082;&#1072;%20&#1082;%20&#1045;&#1043;&#1069;\E4HOME_HIST_RUSS\data\res\DL_RES_7C443C75-ADF7-42A6-ACB2-F2B8EBA6BB1A\Uzoroche\%5bIS67IR_2-6%5d_%5bTD_08%5d.html" TargetMode="Externa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hyperlink" Target="file:///C:\Program%20Files\&#1054;&#1073;&#1088;&#1072;&#1079;&#1086;&#1074;&#1072;&#1090;&#1077;&#1083;&#1100;&#1085;&#1099;&#1077;%20&#1082;&#1086;&#1084;&#1087;&#1083;&#1077;&#1082;&#1089;&#1099;\&#1048;&#1089;&#1090;&#1086;&#1088;&#1080;&#1103;%2010-11%20&#1082;&#1083;.%20&#1055;&#1086;&#1076;&#1075;&#1086;&#1090;&#1086;&#1074;&#1082;&#1072;%20&#1082;%20&#1045;&#1043;&#1069;\E4HOME_HIST_RUSS\data\res\DL_RES_7C443C75-ADF7-42A6-ACB2-F2B8EBA6BB1A\Teremnoy_dvorec_v_Moskovskom_Kremle\%5bIS7IR_2-6%5d_%5bPF_01%5d.html" TargetMode="Externa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file:///C:\Program%20Files\&#1054;&#1073;&#1088;&#1072;&#1079;&#1086;&#1074;&#1072;&#1090;&#1077;&#1083;&#1100;&#1085;&#1099;&#1077;%20&#1082;&#1086;&#1084;&#1087;&#1083;&#1077;&#1082;&#1089;&#1099;\&#1048;&#1089;&#1090;&#1086;&#1088;&#1080;&#1103;%2010-11%20&#1082;&#1083;.%20&#1055;&#1086;&#1076;&#1075;&#1086;&#1090;&#1086;&#1074;&#1082;&#1072;%20&#1082;%20&#1045;&#1043;&#1069;\E4HOME_HIST_RUSS\data\res\DL_RES_7C443C75-ADF7-42A6-ACB2-F2B8EBA6BB1A\Barokko\%5bIS67IR_2-6%5d_%5bTD_04%5d.html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hyperlink" Target="file:///C:\Program%20Files\&#1054;&#1073;&#1088;&#1072;&#1079;&#1086;&#1074;&#1072;&#1090;&#1077;&#1083;&#1100;&#1085;&#1099;&#1077;%20&#1082;&#1086;&#1084;&#1087;&#1083;&#1077;&#1082;&#1089;&#1099;\&#1048;&#1089;&#1090;&#1086;&#1088;&#1080;&#1103;%2010-11%20&#1082;&#1083;.%20&#1055;&#1086;&#1076;&#1075;&#1086;&#1090;&#1086;&#1074;&#1082;&#1072;%20&#1082;%20&#1045;&#1043;&#1069;\E4HOME_HIST_RUSS\data\res\DL_RES_7C443C75-ADF7-42A6-ACB2-F2B8EBA6BB1A\Cerkov_Pokrova_Bogorodicy_v_Filyakh\%5bIS7IR_2-6%5d_%5bPF_06%5d.html" TargetMode="Externa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hyperlink" Target="file:///C:\Program%20Files\&#1054;&#1073;&#1088;&#1072;&#1079;&#1086;&#1074;&#1072;&#1090;&#1077;&#1083;&#1100;&#1085;&#1099;&#1077;%20&#1082;&#1086;&#1084;&#1087;&#1083;&#1077;&#1082;&#1089;&#1099;\&#1048;&#1089;&#1090;&#1086;&#1088;&#1080;&#1103;%2010-11%20&#1082;&#1083;.%20&#1055;&#1086;&#1076;&#1075;&#1086;&#1090;&#1086;&#1074;&#1082;&#1072;%20&#1082;%20&#1045;&#1043;&#1069;\E4HOME_HIST_RUSS\data\res\DL_RES_7C443C75-ADF7-42A6-ACB2-F2B8EBA6BB1A\Palaty_Averkiya_Kirillova\%5bIS67IR_2-6%5d_%5bPF_07%5d.html" TargetMode="Externa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hyperlink" Target="file:///C:\Program%20Files\&#1054;&#1073;&#1088;&#1072;&#1079;&#1086;&#1074;&#1072;&#1090;&#1077;&#1083;&#1100;&#1085;&#1099;&#1077;%20&#1082;&#1086;&#1084;&#1087;&#1083;&#1077;&#1082;&#1089;&#1099;\&#1048;&#1089;&#1090;&#1086;&#1088;&#1080;&#1103;%2010-11%20&#1082;&#1083;.%20&#1055;&#1086;&#1076;&#1075;&#1086;&#1090;&#1086;&#1074;&#1082;&#1072;%20&#1082;%20&#1045;&#1043;&#1069;\E4HOME_HIST_RUSS\data\res\DL_RES_7C443C75-ADF7-42A6-ACB2-F2B8EBA6BB1A\Sukhareva_bashnya\%5bIS7IR_15%5d_%5bPF_07%5d.html" TargetMode="Externa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hyperlink" Target="file:///C:\Program%20Files\&#1054;&#1073;&#1088;&#1072;&#1079;&#1086;&#1074;&#1072;&#1090;&#1077;&#1083;&#1100;&#1085;&#1099;&#1077;%20&#1082;&#1086;&#1084;&#1087;&#1083;&#1077;&#1082;&#1089;&#1099;\&#1048;&#1089;&#1090;&#1086;&#1088;&#1080;&#1103;%2010-11%20&#1082;&#1083;.%20&#1055;&#1086;&#1076;&#1075;&#1086;&#1090;&#1086;&#1074;&#1082;&#1072;%20&#1082;%20&#1045;&#1043;&#1069;\E4HOME_HIST_RUSS\data\res\DL_RES_7C443C75-ADF7-42A6-ACB2-F2B8EBA6BB1A\Dvorec_v_sele_Kolomenskom\%5bIS67IR_2-6%5d_%5bPD_06%5d.html" TargetMode="Externa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hyperlink" Target="file:///C:\Program%20Files\&#1054;&#1073;&#1088;&#1072;&#1079;&#1086;&#1074;&#1072;&#1090;&#1077;&#1083;&#1100;&#1085;&#1099;&#1077;%20&#1082;&#1086;&#1084;&#1087;&#1083;&#1077;&#1082;&#1089;&#1099;\&#1048;&#1089;&#1090;&#1086;&#1088;&#1080;&#1103;%2010-11%20&#1082;&#1083;.%20&#1055;&#1086;&#1076;&#1075;&#1086;&#1090;&#1086;&#1074;&#1082;&#1072;%20&#1082;%20&#1045;&#1043;&#1069;\E4HOME_HIST_RUSS\data\res\DL_RES_7C443C75-ADF7-42A6-ACB2-F2B8EBA6BB1A\Parsuna\%5bIS67IR_2-6%5d_%5bTD_05%5d.html" TargetMode="Externa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Культура России </a:t>
            </a:r>
            <a:br>
              <a:rPr lang="ru-RU" sz="60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17 века</a:t>
            </a:r>
            <a:endParaRPr lang="ru-RU" sz="6000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214282" y="1071546"/>
            <a:ext cx="8286808" cy="550072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первой половине XVII в. появились частные школы, где учили не только грамоте, но и риторике, древним языкам. Учителями в них нередко бывали украинские и белорусские монахи. Одним из них был </a:t>
            </a:r>
            <a:r>
              <a:rPr lang="ru-RU" sz="24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  <a:hlinkClick r:id="rId2"/>
              </a:rPr>
              <a:t>Симеон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  <a:hlinkClick r:id="rId2"/>
              </a:rPr>
              <a:t> Полоцкий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/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40ые г.</a:t>
            </a:r>
            <a:r>
              <a:rPr lang="en-US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XVII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ru-RU" sz="2400" b="1" i="1" dirty="0" smtClean="0">
                <a:solidFill>
                  <a:schemeClr val="accent2"/>
                </a:solidFill>
              </a:rPr>
              <a:t>Ф.М.Ртищев</a:t>
            </a:r>
            <a:r>
              <a:rPr lang="ru-RU" sz="2400" b="1" dirty="0" smtClean="0">
                <a:solidFill>
                  <a:schemeClr val="accent2"/>
                </a:solidFill>
              </a:rPr>
              <a:t> пригласил из Киева ученых –монахов в Андреевский монастырь</a:t>
            </a:r>
            <a:endParaRPr lang="ru-RU" sz="24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60-ые гг. – школа Иоанна Богослова</a:t>
            </a:r>
          </a:p>
          <a:p>
            <a:pPr lvl="0"/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1665 г. – школа при </a:t>
            </a:r>
            <a:r>
              <a:rPr lang="ru-RU" sz="24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Заиконоспасском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монастыре </a:t>
            </a:r>
            <a:r>
              <a:rPr lang="ru-RU" sz="2400" b="1" dirty="0" smtClean="0">
                <a:solidFill>
                  <a:schemeClr val="accent2"/>
                </a:solidFill>
              </a:rPr>
              <a:t>во главе с </a:t>
            </a:r>
            <a:r>
              <a:rPr lang="ru-RU" sz="2400" b="1" i="1" dirty="0" err="1" smtClean="0">
                <a:solidFill>
                  <a:schemeClr val="accent2"/>
                </a:solidFill>
              </a:rPr>
              <a:t>Симеоном</a:t>
            </a:r>
            <a:r>
              <a:rPr lang="ru-RU" sz="2400" b="1" i="1" dirty="0" smtClean="0">
                <a:solidFill>
                  <a:schemeClr val="accent2"/>
                </a:solidFill>
              </a:rPr>
              <a:t> Полоцким</a:t>
            </a:r>
            <a:endParaRPr lang="ru-RU" sz="24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1680 г. – школа при Печатном дворе (232 ученика)</a:t>
            </a:r>
          </a:p>
          <a:p>
            <a:pPr lvl="0"/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1685 – Школа для учения детям (Боровск)</a:t>
            </a:r>
            <a:endParaRPr lang="ru-RU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r>
              <a:rPr lang="ru-RU" sz="3600" dirty="0" smtClean="0">
                <a:solidFill>
                  <a:srgbClr val="C00000"/>
                </a:solidFill>
                <a:effectLst/>
              </a:rPr>
              <a:t>2. Образование и письменность.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928670"/>
            <a:ext cx="4643470" cy="5643602"/>
          </a:xfrm>
        </p:spPr>
        <p:txBody>
          <a:bodyPr>
            <a:normAutofit fontScale="70000" lnSpcReduction="20000"/>
          </a:bodyPr>
          <a:lstStyle/>
          <a:p>
            <a:r>
              <a:rPr lang="ru-RU" b="1" i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Славяно-Греко_-Латинская</a:t>
            </a:r>
            <a:r>
              <a:rPr lang="ru-RU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академия.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Учебное заведение, основанное в 1687 г. в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Заиконоспасском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монастыре в Москве греками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Софронием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Иоанникием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Лихудами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 Преподавание велось на латинском и греческом языках. 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Наряду с богословскими предметами преподавались логика и физика (по Аристотелю). 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После отъезда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Лихудов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из Москвы в 1694 г. в связи с жалобами духовенства академию возглавили их ученики. 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Среди выпускников академии – М. В. Ломоносов.</a:t>
            </a:r>
          </a:p>
          <a:p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/>
              </a:rPr>
              <a:t>2. Образование и письменность.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102402" name="Picture 2" descr="C:\Program Files\Образовательные комплексы\История России. Часть 2. С середины  XVI до конца  XVIII века\E4HOME_HIST_RUSS_2\data\res\DL_RES_5579ED59-E8E6-4429-8845-C0CDEC0C9694\[IS67IR_2-6]_[TD_03-R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000108"/>
            <a:ext cx="3929090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0" y="857232"/>
            <a:ext cx="5214942" cy="571504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b="1" dirty="0" err="1" smtClean="0">
                <a:solidFill>
                  <a:srgbClr val="C00000"/>
                </a:solidFill>
              </a:rPr>
              <a:t>Иоанникий</a:t>
            </a:r>
            <a:r>
              <a:rPr lang="ru-RU" sz="2000" b="1" dirty="0" smtClean="0">
                <a:solidFill>
                  <a:srgbClr val="C00000"/>
                </a:solidFill>
              </a:rPr>
              <a:t> и </a:t>
            </a:r>
            <a:r>
              <a:rPr lang="ru-RU" sz="2000" b="1" dirty="0" err="1" smtClean="0">
                <a:solidFill>
                  <a:srgbClr val="C00000"/>
                </a:solidFill>
              </a:rPr>
              <a:t>Софроний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Лихуды</a:t>
            </a:r>
            <a:r>
              <a:rPr lang="ru-RU" sz="2000" b="1" dirty="0" smtClean="0">
                <a:solidFill>
                  <a:srgbClr val="C00000"/>
                </a:solidFill>
              </a:rPr>
              <a:t> (1633–1717) (1652–1730)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Основатели и преподаватели Славяно-греко-латинской академии. Происходили из знатного греческого рода, окончили </a:t>
            </a:r>
            <a:r>
              <a:rPr lang="ru-RU" sz="20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Падуанский</a:t>
            </a:r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университет в Италии. В 1685 г. по приглашению царя Федора Алексеевича приехали в Россию для создания Академии. За время работы в Академии братьями были составлены многие учебники по грамматике, риторике, логике, физике. Они являются авторами многих переводов с греческого, латинского, итальянского языков. В середине 1690-х гг. под влиянием консервативных церковных деятелей были отстранены от преподавания, однако в начале XVIII в. смогли продолжить свою просветительскую деятельность. </a:t>
            </a:r>
          </a:p>
          <a:p>
            <a:endParaRPr lang="ru-RU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r>
              <a:rPr lang="ru-RU" sz="3600" dirty="0" smtClean="0">
                <a:solidFill>
                  <a:srgbClr val="C00000"/>
                </a:solidFill>
                <a:effectLst/>
              </a:rPr>
              <a:t>2. Образование и письменность.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8306" name="Picture 2" descr="C:\Program Files\Образовательные комплексы\История России. Часть 2. С середины  XVI до конца  XVIII века\E4HOME_HIST_RUSS_2\data\res\DL_RES_D562DFF1-D23D-4ACC-BF2B-308E3239D2E6\[IS67IR_3-1]_[TD_04-r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428736"/>
            <a:ext cx="3500462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/>
              </a:rPr>
              <a:t>2. Образование и письменность.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4786322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Софроний</a:t>
            </a:r>
            <a:r>
              <a:rPr lang="ru-RU" sz="2400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Лихуд</a:t>
            </a:r>
            <a:r>
              <a:rPr lang="ru-RU" sz="2400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«Риторика»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Один из учебников, написанных братьями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Лихудами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по дисциплинам, изучавшимся в Славяно-греко-латинской </a:t>
            </a:r>
            <a:r>
              <a:rPr lang="ru-RU" sz="2400" b="1" dirty="0" smtClean="0">
                <a:solidFill>
                  <a:srgbClr val="C00000"/>
                </a:solidFill>
              </a:rPr>
              <a:t>Академии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3426" name="Picture 2" descr="C:\Program Files\Образовательные комплексы\История России. Часть 2. С середины  XVI до конца  XVIII века\E4HOME_HIST_RUSS_2\data\res\DL_RES_D9FD64D9-B401-4367-8EC0-F0F5DBB1D342\[IS7IR_16]_[PD_11-u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857233"/>
            <a:ext cx="8143932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285720" y="857232"/>
            <a:ext cx="4643470" cy="564360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По-прежнему распространены были рукописные книги. В середине XVII в. в России началось производство бумаги. Ее не хватало, поэтому бумагу привозили из Европы. Расширялось и книгопечатание. На московском Печатном дворе трудились более 150 человек. В первой половине XVII в. было издано свыше 200 книг, в основном богослужебные книги, официальные документы, учебники.      Переводы  иностранных книг.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1672 г. - первая книжная лавка</a:t>
            </a:r>
            <a:b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/>
              </a:rPr>
              <a:t>2. Образование и письменность.</a:t>
            </a:r>
            <a:endParaRPr lang="ru-RU" sz="3200" dirty="0"/>
          </a:p>
        </p:txBody>
      </p:sp>
      <p:sp>
        <p:nvSpPr>
          <p:cNvPr id="78850" name="AutoShape 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8851" name="Picture 3" descr="C:\Users\Учитель\Desktop\0007-008-V-1703-g_Byla-izdana-1-ja-russkaja-gazeta-Vedomost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428868"/>
            <a:ext cx="4000508" cy="4219590"/>
          </a:xfrm>
          <a:prstGeom prst="rect">
            <a:avLst/>
          </a:prstGeom>
          <a:noFill/>
        </p:spPr>
      </p:pic>
      <p:pic>
        <p:nvPicPr>
          <p:cNvPr id="78853" name="Picture 5" descr="http://lemur59.ru/sites/default/files/images/%D0%BA%D0%BD%D0%B8%D0%B6%D0%BD%D0%B0%D1%8F%20%D0%BB%D0%B0%D0%B2%D0%BA%D0%B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214422"/>
            <a:ext cx="4114792" cy="53578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28596" y="1214422"/>
            <a:ext cx="8072494" cy="4811715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600" b="1" i="1" u="sng" dirty="0" smtClean="0">
                <a:solidFill>
                  <a:srgbClr val="C00000"/>
                </a:solidFill>
              </a:rPr>
              <a:t>Выпуск учебников: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1648 г.- «Грамматика» </a:t>
            </a:r>
            <a:r>
              <a:rPr lang="ru-RU" b="1" dirty="0" err="1" smtClean="0">
                <a:solidFill>
                  <a:schemeClr val="accent2"/>
                </a:solidFill>
              </a:rPr>
              <a:t>Мелентия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 err="1" smtClean="0">
                <a:solidFill>
                  <a:schemeClr val="accent2"/>
                </a:solidFill>
              </a:rPr>
              <a:t>Смотрицкого</a:t>
            </a:r>
            <a:r>
              <a:rPr lang="ru-RU" b="1" dirty="0" smtClean="0">
                <a:solidFill>
                  <a:schemeClr val="accent2"/>
                </a:solidFill>
              </a:rPr>
              <a:t>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1682 г.- «</a:t>
            </a:r>
            <a:r>
              <a:rPr lang="ru-RU" b="1" dirty="0" err="1" smtClean="0">
                <a:solidFill>
                  <a:schemeClr val="accent2"/>
                </a:solidFill>
              </a:rPr>
              <a:t>Считание</a:t>
            </a:r>
            <a:r>
              <a:rPr lang="ru-RU" b="1" dirty="0" smtClean="0">
                <a:solidFill>
                  <a:schemeClr val="accent2"/>
                </a:solidFill>
              </a:rPr>
              <a:t> удобное».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1634 г. – первый печатный букварь  Василия Бурцева; 1 р.; 1000 экз.</a:t>
            </a:r>
            <a:br>
              <a:rPr lang="ru-RU" b="1" dirty="0" smtClean="0">
                <a:solidFill>
                  <a:schemeClr val="accent2"/>
                </a:solidFill>
              </a:rPr>
            </a:br>
            <a:r>
              <a:rPr lang="ru-RU" b="1" dirty="0" smtClean="0">
                <a:solidFill>
                  <a:schemeClr val="accent2"/>
                </a:solidFill>
              </a:rPr>
              <a:t>Буквари </a:t>
            </a:r>
            <a:r>
              <a:rPr lang="ru-RU" b="1" dirty="0" err="1" smtClean="0">
                <a:solidFill>
                  <a:schemeClr val="accent2"/>
                </a:solidFill>
              </a:rPr>
              <a:t>Симеона</a:t>
            </a:r>
            <a:r>
              <a:rPr lang="ru-RU" b="1" dirty="0" smtClean="0">
                <a:solidFill>
                  <a:schemeClr val="accent2"/>
                </a:solidFill>
              </a:rPr>
              <a:t> Полоцкого, 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   Стихотворный букварь. </a:t>
            </a:r>
            <a:r>
              <a:rPr lang="ru-RU" b="1" dirty="0" err="1" smtClean="0">
                <a:solidFill>
                  <a:schemeClr val="accent2"/>
                </a:solidFill>
              </a:rPr>
              <a:t>Кариона</a:t>
            </a:r>
            <a:r>
              <a:rPr lang="ru-RU" b="1" dirty="0" smtClean="0">
                <a:solidFill>
                  <a:schemeClr val="accent2"/>
                </a:solidFill>
              </a:rPr>
              <a:t> Истомина.</a:t>
            </a:r>
            <a:br>
              <a:rPr lang="ru-RU" b="1" dirty="0" smtClean="0">
                <a:solidFill>
                  <a:schemeClr val="accent2"/>
                </a:solidFill>
              </a:rPr>
            </a:br>
            <a:r>
              <a:rPr lang="ru-RU" b="1" dirty="0" smtClean="0">
                <a:solidFill>
                  <a:schemeClr val="accent2"/>
                </a:solidFill>
              </a:rPr>
              <a:t>"Арифметика" Магницкого, 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  «Азбуковники»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  «Гражданство обычаев детских» 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1704 г.  - Федор Поликарпов. «Лексикон </a:t>
            </a:r>
            <a:r>
              <a:rPr lang="ru-RU" b="1" dirty="0" err="1" smtClean="0">
                <a:solidFill>
                  <a:schemeClr val="accent2"/>
                </a:solidFill>
              </a:rPr>
              <a:t>треязычный</a:t>
            </a:r>
            <a:r>
              <a:rPr lang="ru-RU" b="1" dirty="0" smtClean="0">
                <a:solidFill>
                  <a:schemeClr val="accent2"/>
                </a:solidFill>
              </a:rPr>
              <a:t>»  -первый русский словарь. Содержится 19712 словарных статей</a:t>
            </a:r>
          </a:p>
          <a:p>
            <a:pPr fontAlgn="t">
              <a:buNone/>
            </a:pPr>
            <a:r>
              <a:rPr lang="ru-RU" sz="31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 Энциклопедия «Полис» , </a:t>
            </a:r>
            <a:r>
              <a:rPr lang="ru-RU" sz="3100" b="1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К.Истомин</a:t>
            </a:r>
          </a:p>
          <a:p>
            <a:pPr lvl="0">
              <a:buNone/>
            </a:pPr>
            <a:endParaRPr lang="ru-RU" b="1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/>
              </a:rPr>
              <a:t>2. Образование и письменность.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C:\Program Files\Образовательные комплексы\История России. Часть 2. С середины  XVI до конца  XVIII века\E4HOME_HIST_RUSS_2\data\res\DL_RES_F55ABBB5-D9AD-49DA-BB81-69B3AF6D5F84\[IS7IR_2-6]_[PD_14-r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142985"/>
            <a:ext cx="6096000" cy="4071966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/>
              </a:rPr>
              <a:t>2. Образование и письменность.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5214950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C00000"/>
                </a:solidFill>
              </a:rPr>
              <a:t>Букварь </a:t>
            </a:r>
            <a:r>
              <a:rPr lang="ru-RU" sz="2400" b="1" i="1" u="sng" dirty="0" err="1" smtClean="0">
                <a:solidFill>
                  <a:srgbClr val="C00000"/>
                </a:solidFill>
              </a:rPr>
              <a:t>Кариона</a:t>
            </a:r>
            <a:r>
              <a:rPr lang="ru-RU" sz="2400" b="1" i="1" u="sng" dirty="0" smtClean="0">
                <a:solidFill>
                  <a:srgbClr val="C00000"/>
                </a:solidFill>
              </a:rPr>
              <a:t> Истомина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Москва. 1694 г. Гравер Леонтий Бунин. Первый русский иллюстрированный (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цельногравированный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 букварь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/>
              </a:rPr>
              <a:t>2. Образование и письменность.</a:t>
            </a:r>
            <a:endParaRPr lang="ru-RU" sz="3200" dirty="0"/>
          </a:p>
        </p:txBody>
      </p:sp>
      <p:pic>
        <p:nvPicPr>
          <p:cNvPr id="7" name="Picture 5" descr="bukv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357298"/>
            <a:ext cx="3048000" cy="4724400"/>
          </a:xfrm>
          <a:prstGeom prst="rect">
            <a:avLst/>
          </a:prstGeom>
          <a:noFill/>
        </p:spPr>
      </p:pic>
      <p:pic>
        <p:nvPicPr>
          <p:cNvPr id="8" name="Picture 6" descr="untitle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1143000"/>
            <a:ext cx="2760663" cy="4267200"/>
          </a:xfrm>
          <a:prstGeom prst="rect">
            <a:avLst/>
          </a:prstGeom>
          <a:noFill/>
        </p:spPr>
      </p:pic>
      <p:pic>
        <p:nvPicPr>
          <p:cNvPr id="9" name="Picture 4" descr="azb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99163" y="1676400"/>
            <a:ext cx="2916237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/>
              </a:rPr>
              <a:t>2. Образование и письменность.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4786322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Федор </a:t>
            </a:r>
            <a:r>
              <a:rPr lang="ru-RU" sz="2400" b="1" i="1" u="sng" dirty="0" smtClean="0">
                <a:solidFill>
                  <a:srgbClr val="C00000"/>
                </a:solidFill>
              </a:rPr>
              <a:t>Поликарпов. Лексикон </a:t>
            </a:r>
            <a:r>
              <a:rPr lang="ru-RU" sz="2400" b="1" i="1" u="sng" dirty="0" err="1" smtClean="0">
                <a:solidFill>
                  <a:srgbClr val="C00000"/>
                </a:solidFill>
              </a:rPr>
              <a:t>треязычный</a:t>
            </a:r>
            <a:endParaRPr lang="ru-RU" sz="2400" b="1" i="1" u="sng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Москва. 1704. Первый русский словарь. Содержится 19712 словарных статей.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450" name="Picture 2" descr="C:\Program Files\Образовательные комплексы\История России. Часть 2. С середины  XVI до конца  XVIII века\E4HOME_HIST_RUSS_2\data\res\DL_RES_83366D5A-1C16-4672-8BC1-3A8F17FE4944\[IS7IR_16]_[PD_12-u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857232"/>
            <a:ext cx="7715304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28596" y="1214422"/>
            <a:ext cx="3857652" cy="48117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 1621 г. в Посольском приказе для царя и его окружения составлялась рукописная газета 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"Куранты" </a:t>
            </a:r>
            <a:r>
              <a:rPr lang="ru-RU" b="1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сводки новостей о событиях в других странах)</a:t>
            </a:r>
          </a:p>
          <a:p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/>
              </a:rPr>
              <a:t>2. Образование и письменность.</a:t>
            </a:r>
            <a:endParaRPr lang="ru-RU" sz="3200" dirty="0"/>
          </a:p>
        </p:txBody>
      </p:sp>
      <p:pic>
        <p:nvPicPr>
          <p:cNvPr id="73730" name="Picture 2" descr="http://images.myshared.ru/4/286549/slide_5.jpg"/>
          <p:cNvPicPr>
            <a:picLocks noChangeAspect="1" noChangeArrowheads="1"/>
          </p:cNvPicPr>
          <p:nvPr/>
        </p:nvPicPr>
        <p:blipFill>
          <a:blip r:embed="rId2"/>
          <a:srcRect l="4225" t="7317" r="5633" b="3658"/>
          <a:stretch>
            <a:fillRect/>
          </a:stretch>
        </p:blipFill>
        <p:spPr bwMode="auto">
          <a:xfrm>
            <a:off x="4143372" y="1071546"/>
            <a:ext cx="4786346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/>
              </a:rPr>
              <a:t>Характерные черты</a:t>
            </a:r>
            <a:endParaRPr lang="ru-RU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000108"/>
            <a:ext cx="82868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/>
                </a:solidFill>
                <a:latin typeface="Batang" pitchFamily="18" charset="-127"/>
                <a:ea typeface="Batang" pitchFamily="18" charset="-127"/>
              </a:rPr>
              <a:t>Усиление процесса обмирщения культуры, т.е. освобождение от церковного влияния.</a:t>
            </a:r>
          </a:p>
          <a:p>
            <a:pPr lvl="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/>
                </a:solidFill>
                <a:latin typeface="Batang" pitchFamily="18" charset="-127"/>
                <a:ea typeface="Batang" pitchFamily="18" charset="-127"/>
              </a:rPr>
              <a:t>Нарастание внимания к человеческой личности.</a:t>
            </a:r>
          </a:p>
          <a:p>
            <a:pPr lvl="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/>
                </a:solidFill>
                <a:latin typeface="Batang" pitchFamily="18" charset="-127"/>
                <a:ea typeface="Batang" pitchFamily="18" charset="-127"/>
              </a:rPr>
              <a:t>Распространение научных знаний.</a:t>
            </a:r>
          </a:p>
          <a:p>
            <a:pPr lvl="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/>
                </a:solidFill>
                <a:latin typeface="Batang" pitchFamily="18" charset="-127"/>
                <a:ea typeface="Batang" pitchFamily="18" charset="-127"/>
              </a:rPr>
              <a:t>Усиление её демократизации.</a:t>
            </a:r>
          </a:p>
          <a:p>
            <a:pPr lvl="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/>
                </a:solidFill>
                <a:latin typeface="Batang" pitchFamily="18" charset="-127"/>
                <a:ea typeface="Batang" pitchFamily="18" charset="-127"/>
              </a:rPr>
              <a:t>Расширение связей с Западной Европой.</a:t>
            </a:r>
          </a:p>
          <a:p>
            <a:pPr lvl="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/>
                </a:solidFill>
                <a:latin typeface="Batang" pitchFamily="18" charset="-127"/>
                <a:ea typeface="Batang" pitchFamily="18" charset="-127"/>
              </a:rPr>
              <a:t>Вмешательство государства и церкви в вопросы культуры.</a:t>
            </a:r>
          </a:p>
          <a:p>
            <a:pPr lvl="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/>
                </a:solidFill>
                <a:latin typeface="Batang" pitchFamily="18" charset="-127"/>
                <a:ea typeface="Batang" pitchFamily="18" charset="-127"/>
              </a:rPr>
              <a:t>Многообразие, праздничность, яркость произведений искусства.</a:t>
            </a:r>
          </a:p>
          <a:p>
            <a:pPr lvl="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/>
                </a:solidFill>
                <a:latin typeface="Batang" pitchFamily="18" charset="-127"/>
                <a:ea typeface="Batang" pitchFamily="18" charset="-127"/>
              </a:rPr>
              <a:t>Формирование и развитие русской национальной культуры, консолидация национального языка, формирование литературного языка.</a:t>
            </a:r>
          </a:p>
          <a:p>
            <a:pPr>
              <a:buFont typeface="Wingdings" pitchFamily="2" charset="2"/>
              <a:buChar char="ü"/>
            </a:pP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3714776" cy="5150059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Экспедиции:</a:t>
            </a:r>
            <a:endParaRPr lang="ru-RU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1643-1646 г. – </a:t>
            </a:r>
            <a:r>
              <a:rPr lang="ru-RU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Василий Поярков 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дошёл от р. Алдан до р. Амур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1648 – Изучение Камчатского п-ова и открытие Берингова Пролива </a:t>
            </a:r>
            <a:r>
              <a:rPr lang="ru-RU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Семёна Дежнёва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1649 - 1650 г. - </a:t>
            </a:r>
            <a:r>
              <a:rPr lang="ru-RU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Ерофей Хабаров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из Якутска проник на Амур.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1697 г. - казак </a:t>
            </a:r>
            <a:r>
              <a:rPr lang="ru-RU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Владимир Атласов 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исследовал Камчатку и Курилы и создал "большой чертеж" - карту.</a:t>
            </a:r>
          </a:p>
          <a:p>
            <a:pPr>
              <a:buNone/>
            </a:pPr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3. Наука</a:t>
            </a:r>
            <a:r>
              <a:rPr lang="ru-RU" sz="3600" i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. 1)География.</a:t>
            </a:r>
            <a:endParaRPr lang="ru-RU" sz="36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дежнев.jpg"/>
          <p:cNvPicPr>
            <a:picLocks noChangeAspect="1"/>
          </p:cNvPicPr>
          <p:nvPr/>
        </p:nvPicPr>
        <p:blipFill>
          <a:blip r:embed="rId2" cstate="print">
            <a:lum bright="-10000" contrast="10000"/>
          </a:blip>
          <a:stretch>
            <a:fillRect/>
          </a:stretch>
        </p:blipFill>
        <p:spPr>
          <a:xfrm>
            <a:off x="6429388" y="857232"/>
            <a:ext cx="2514556" cy="2714644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3357554" y="2143116"/>
            <a:ext cx="2786082" cy="9286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-main-pic" descr="Картинка 16 из 1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3643314"/>
            <a:ext cx="2566988" cy="2954337"/>
          </a:xfrm>
          <a:prstGeom prst="rect">
            <a:avLst/>
          </a:prstGeom>
          <a:noFill/>
          <a:ln w="38100">
            <a:solidFill>
              <a:srgbClr val="663300"/>
            </a:solidFill>
            <a:miter lim="800000"/>
            <a:headEnd/>
            <a:tailEnd/>
          </a:ln>
        </p:spPr>
      </p:pic>
      <p:cxnSp>
        <p:nvCxnSpPr>
          <p:cNvPr id="10" name="Прямая со стрелкой 9"/>
          <p:cNvCxnSpPr/>
          <p:nvPr/>
        </p:nvCxnSpPr>
        <p:spPr>
          <a:xfrm>
            <a:off x="4071934" y="3571876"/>
            <a:ext cx="2286016" cy="7858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706" name="Picture 2" descr="http://agesmystery.ru/sites/default/files/%20%D0%92%D0%B0%D1%81%D0%B8%D0%BB%D0%B8%D0%B9%20%D0%94%D0%B0%D0%BD%D0%B8%D0%BB%D0%BE%D0%B2%D0%B8%D1%8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857232"/>
            <a:ext cx="2476496" cy="2571768"/>
          </a:xfrm>
          <a:prstGeom prst="rect">
            <a:avLst/>
          </a:prstGeom>
          <a:noFill/>
        </p:spPr>
      </p:pic>
      <p:cxnSp>
        <p:nvCxnSpPr>
          <p:cNvPr id="11" name="Прямая со стрелкой 10"/>
          <p:cNvCxnSpPr/>
          <p:nvPr/>
        </p:nvCxnSpPr>
        <p:spPr>
          <a:xfrm>
            <a:off x="3571868" y="1857364"/>
            <a:ext cx="57150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710" name="Picture 6" descr="http://lib2.podelise.ru/tw_files2/urls_948/10/d-9939/7z-docs/28_html_m4330989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3857628"/>
            <a:ext cx="2222484" cy="2625741"/>
          </a:xfrm>
          <a:prstGeom prst="rect">
            <a:avLst/>
          </a:prstGeom>
          <a:noFill/>
        </p:spPr>
      </p:pic>
      <p:cxnSp>
        <p:nvCxnSpPr>
          <p:cNvPr id="14" name="Прямая со стрелкой 13"/>
          <p:cNvCxnSpPr/>
          <p:nvPr/>
        </p:nvCxnSpPr>
        <p:spPr>
          <a:xfrm>
            <a:off x="3000364" y="5429264"/>
            <a:ext cx="1000132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457200" y="857232"/>
            <a:ext cx="4038600" cy="515005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Составление географических карт:</a:t>
            </a:r>
            <a:endParaRPr lang="ru-RU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«Старый чертёж» - общая карта России.</a:t>
            </a:r>
          </a:p>
          <a:p>
            <a:pPr lvl="0"/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1627 г. - «Книга Большого чертежа»</a:t>
            </a:r>
          </a:p>
          <a:p>
            <a:pPr lvl="0"/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1667 г. – «Чертёж Сибирской земли»</a:t>
            </a:r>
          </a:p>
          <a:p>
            <a:pPr lvl="0"/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1696 – «Чертежная книга Сибири»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«Поверстные книги» - описание почтовых маршрутов, создавались в Ямском приказе для ямщиков</a:t>
            </a:r>
            <a:r>
              <a:rPr lang="ru-RU" dirty="0" smtClean="0"/>
              <a:t>.</a:t>
            </a:r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3. Наука</a:t>
            </a:r>
            <a:r>
              <a:rPr lang="ru-RU" sz="3600" i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. 1)География.</a:t>
            </a:r>
            <a:endParaRPr lang="ru-RU" sz="36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7" descr="Рисунок1"/>
          <p:cNvPicPr>
            <a:picLocks noChangeAspect="1" noChangeArrowheads="1"/>
          </p:cNvPicPr>
          <p:nvPr/>
        </p:nvPicPr>
        <p:blipFill>
          <a:blip r:embed="rId2">
            <a:lum bright="-18000" contrast="36000"/>
          </a:blip>
          <a:srcRect/>
          <a:stretch>
            <a:fillRect/>
          </a:stretch>
        </p:blipFill>
        <p:spPr bwMode="auto">
          <a:xfrm>
            <a:off x="4500562" y="928670"/>
            <a:ext cx="4357718" cy="557216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457200" y="857232"/>
            <a:ext cx="4038600" cy="5150059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1630 г. – «Новый летописец» - обосновал права Романовых на российский престол.</a:t>
            </a:r>
          </a:p>
          <a:p>
            <a:pPr lvl="0"/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«Летописный свод»  патриарха Никона.</a:t>
            </a:r>
          </a:p>
          <a:p>
            <a:pPr lvl="0"/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«Созерцание краткое лет…» 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Сильвестра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Медведева.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Конец 1670-х гг. - «Синопсис» Иннокентия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Гизеля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– переводной, краткий, популярный обзор русской истории с древнейших времён – первый учебник по истории.</a:t>
            </a:r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3. Наука</a:t>
            </a:r>
            <a:r>
              <a:rPr lang="ru-RU" sz="3600" i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. 2)История.</a:t>
            </a:r>
            <a:endParaRPr lang="ru-RU" sz="36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0658" name="Picture 2" descr="https://upload.wikimedia.org/wikipedia/commons/2/2f/Petr_Mogi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785794"/>
            <a:ext cx="2438393" cy="2714644"/>
          </a:xfrm>
          <a:prstGeom prst="rect">
            <a:avLst/>
          </a:prstGeom>
          <a:noFill/>
        </p:spPr>
      </p:pic>
      <p:pic>
        <p:nvPicPr>
          <p:cNvPr id="70660" name="Picture 4" descr="http://100v.com.ua/sites/100v.com.ua/files/innokentiy_gize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500438"/>
            <a:ext cx="2428892" cy="3071834"/>
          </a:xfrm>
          <a:prstGeom prst="rect">
            <a:avLst/>
          </a:prstGeom>
          <a:noFill/>
        </p:spPr>
      </p:pic>
      <p:pic>
        <p:nvPicPr>
          <p:cNvPr id="70662" name="Picture 6" descr="http://www.vnikitskom.com/antique/images/lots/32-001-1302-5-0613873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671" y="4071942"/>
            <a:ext cx="2286047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457200" y="857232"/>
            <a:ext cx="4038600" cy="5150059"/>
          </a:xfrm>
        </p:spPr>
        <p:txBody>
          <a:bodyPr>
            <a:normAutofit lnSpcReduction="10000"/>
          </a:bodyPr>
          <a:lstStyle/>
          <a:p>
            <a:pPr lvl="0"/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лечение травами – «Травники» и «Цветники». Пособия по фармакологии и биологии.</a:t>
            </a:r>
          </a:p>
          <a:p>
            <a:pPr lvl="0"/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На русский язык была переведена работа Андрея Везалия «О строении человеческого тела»</a:t>
            </a:r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3. Наука</a:t>
            </a:r>
            <a:r>
              <a:rPr lang="ru-RU" sz="3600" i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. 3)Медицина.</a:t>
            </a:r>
            <a:endParaRPr lang="ru-RU" sz="36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34" name="Picture 2" descr="http://lurkstatic.cf/images/5/5d/Travn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000108"/>
            <a:ext cx="4614859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285720" y="857232"/>
            <a:ext cx="4210080" cy="5643602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Вторая половина XVII в. - созданы часы на Спасской башне. Проект англичанина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Галловея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lvl="0"/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1615 г.– 1ая пушка с винтовой нарезкой</a:t>
            </a:r>
          </a:p>
          <a:p>
            <a:pPr lvl="0"/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«Малиновый звон» колоколов - практические пособия</a:t>
            </a:r>
          </a:p>
          <a:p>
            <a:pPr lvl="0"/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Буровые приспособления при добыче соли</a:t>
            </a:r>
          </a:p>
          <a:p>
            <a:pPr lvl="0"/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компасы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Использование винтовых деревянных домкратов, водяных колёс, приводивших в движение молоты, подъёмные механизмы.</a:t>
            </a:r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3. Наука</a:t>
            </a:r>
            <a:r>
              <a:rPr lang="ru-RU" sz="3600" i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. 4)Техника.</a:t>
            </a:r>
            <a:endParaRPr lang="ru-RU" sz="36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8610" name="Picture 2" descr="http://mtdata.ru/u24/photo7B43/20379804585-0/origin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071546"/>
            <a:ext cx="4452933" cy="5586422"/>
          </a:xfrm>
          <a:prstGeom prst="rect">
            <a:avLst/>
          </a:prstGeom>
          <a:noFill/>
        </p:spPr>
      </p:pic>
      <p:pic>
        <p:nvPicPr>
          <p:cNvPr id="68612" name="Picture 4" descr="http://www.pcot.ru/jpg/usole_zvony_rossii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071546"/>
            <a:ext cx="4429156" cy="5572164"/>
          </a:xfrm>
          <a:prstGeom prst="rect">
            <a:avLst/>
          </a:prstGeom>
          <a:noFill/>
        </p:spPr>
      </p:pic>
      <p:pic>
        <p:nvPicPr>
          <p:cNvPr id="68614" name="Picture 6" descr="http://upyourpic.org/images/201312/fekxuh3xy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071546"/>
            <a:ext cx="4429156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142844" y="857232"/>
            <a:ext cx="3500462" cy="564360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400" b="1" dirty="0" smtClean="0">
                <a:solidFill>
                  <a:schemeClr val="accent2"/>
                </a:solidFill>
              </a:rPr>
              <a:t>Распространение гелиоцентрической системы Н.Коперника</a:t>
            </a:r>
            <a:r>
              <a:rPr lang="ru-RU" b="1" dirty="0" smtClean="0">
                <a:solidFill>
                  <a:schemeClr val="accent2"/>
                </a:solidFill>
              </a:rPr>
              <a:t>.</a:t>
            </a:r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3. Наука</a:t>
            </a:r>
            <a:r>
              <a:rPr lang="ru-RU" sz="3600" i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. 5)Естествознание.</a:t>
            </a:r>
            <a:endParaRPr lang="ru-RU" sz="36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7586" name="Picture 2" descr="http://city-trip.ru/images/piece_photos/3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1071546"/>
            <a:ext cx="5000660" cy="5643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142844" y="857232"/>
            <a:ext cx="8643998" cy="564360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Характерные черты: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Демократизм, светскость, обмирщение (отход от религиозных догм и канонов);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Возникновение новых жанров: светская повесть, драма, стихи, сатира.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Герои литературных произведений обретают индивидуальные характеры. Ценятся ловкость, предприимчивость. Литература стала проявлять интерес к внутреннему миру человека, его личным переживаниям</a:t>
            </a:r>
            <a:endParaRPr lang="ru-RU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</a:t>
            </a:r>
            <a:endParaRPr lang="ru-RU" sz="36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142844" y="857232"/>
            <a:ext cx="4857784" cy="564360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Новые жанры:</a:t>
            </a: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Историческая повесть</a:t>
            </a:r>
          </a:p>
          <a:p>
            <a:pPr>
              <a:lnSpc>
                <a:spcPct val="90000"/>
              </a:lnSpc>
            </a:pP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Бытовая повесть</a:t>
            </a:r>
          </a:p>
          <a:p>
            <a:pPr>
              <a:lnSpc>
                <a:spcPct val="90000"/>
              </a:lnSpc>
            </a:pP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Сатира (литературный жанр направленный на уничижительное осмеяние явлений общественной жизни, которые представляются автору порочными)</a:t>
            </a:r>
          </a:p>
          <a:p>
            <a:pPr>
              <a:lnSpc>
                <a:spcPct val="90000"/>
              </a:lnSpc>
            </a:pP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Вирши (стихи предназначенные для чтения, а не для пения)</a:t>
            </a:r>
          </a:p>
          <a:p>
            <a:pPr>
              <a:lnSpc>
                <a:spcPct val="90000"/>
              </a:lnSpc>
            </a:pP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Драматургия</a:t>
            </a:r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</a:t>
            </a:r>
            <a:endParaRPr lang="ru-RU" sz="36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928670"/>
            <a:ext cx="3621087" cy="518477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142844" y="857232"/>
            <a:ext cx="4429156" cy="28575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Симеон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Полоцкий – зачинатель русской поэзии.</a:t>
            </a:r>
          </a:p>
          <a:p>
            <a:r>
              <a:rPr lang="ru-RU" b="1" dirty="0" smtClean="0">
                <a:solidFill>
                  <a:schemeClr val="accent2"/>
                </a:solidFill>
              </a:rPr>
              <a:t>«Вертоград многоцветный»</a:t>
            </a:r>
          </a:p>
          <a:p>
            <a:r>
              <a:rPr lang="ru-RU" b="1" dirty="0" smtClean="0">
                <a:solidFill>
                  <a:schemeClr val="accent2"/>
                </a:solidFill>
              </a:rPr>
              <a:t>«</a:t>
            </a:r>
            <a:r>
              <a:rPr lang="ru-RU" b="1" dirty="0" err="1" smtClean="0">
                <a:solidFill>
                  <a:schemeClr val="accent2"/>
                </a:solidFill>
              </a:rPr>
              <a:t>Рифмология</a:t>
            </a:r>
            <a:r>
              <a:rPr lang="ru-RU" b="1" dirty="0" smtClean="0">
                <a:solidFill>
                  <a:schemeClr val="accent2"/>
                </a:solidFill>
              </a:rPr>
              <a:t>»</a:t>
            </a:r>
            <a:r>
              <a:rPr lang="ru-RU" dirty="0" smtClean="0"/>
              <a:t>»</a:t>
            </a:r>
            <a:endParaRPr lang="ru-RU" b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Литература. 1)Поэзия</a:t>
            </a:r>
            <a:endParaRPr lang="ru-RU" sz="36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симеон полоцк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1071546"/>
            <a:ext cx="3208366" cy="4857784"/>
          </a:xfrm>
          <a:prstGeom prst="rect">
            <a:avLst/>
          </a:prstGeom>
          <a:noFill/>
        </p:spPr>
      </p:pic>
      <p:pic>
        <p:nvPicPr>
          <p:cNvPr id="6" name="Picture 6" descr="стихи полоцкого"/>
          <p:cNvPicPr>
            <a:picLocks noChangeAspect="1" noChangeArrowheads="1"/>
          </p:cNvPicPr>
          <p:nvPr/>
        </p:nvPicPr>
        <p:blipFill>
          <a:blip r:embed="rId3" cstate="print">
            <a:lum bright="-24000" contrast="24000"/>
          </a:blip>
          <a:srcRect/>
          <a:stretch>
            <a:fillRect/>
          </a:stretch>
        </p:blipFill>
        <p:spPr bwMode="auto">
          <a:xfrm>
            <a:off x="1428728" y="3643314"/>
            <a:ext cx="2798763" cy="2960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Литература. 1)Поэзия</a:t>
            </a:r>
            <a:endParaRPr lang="ru-RU" sz="36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4" descr="Папирус"/>
          <p:cNvSpPr>
            <a:spLocks noChangeArrowheads="1"/>
          </p:cNvSpPr>
          <p:nvPr/>
        </p:nvSpPr>
        <p:spPr bwMode="auto">
          <a:xfrm>
            <a:off x="323850" y="714356"/>
            <a:ext cx="8353425" cy="2741632"/>
          </a:xfrm>
          <a:prstGeom prst="horizontalScroll">
            <a:avLst>
              <a:gd name="adj" fmla="val 12500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000000"/>
                </a:solidFill>
              </a:rPr>
              <a:t>Ты, </a:t>
            </a:r>
            <a:r>
              <a:rPr lang="ru-RU" sz="2400" b="1" dirty="0" err="1">
                <a:solidFill>
                  <a:srgbClr val="000000"/>
                </a:solidFill>
              </a:rPr>
              <a:t>чтый</a:t>
            </a:r>
            <a:r>
              <a:rPr lang="ru-RU" sz="2400" b="1" dirty="0">
                <a:solidFill>
                  <a:srgbClr val="000000"/>
                </a:solidFill>
              </a:rPr>
              <a:t>, за сию милость моли Бога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царю </a:t>
            </a:r>
            <a:r>
              <a:rPr lang="ru-RU" sz="2400" b="1" dirty="0" err="1">
                <a:solidFill>
                  <a:srgbClr val="000000"/>
                </a:solidFill>
              </a:rPr>
              <a:t>пресветлу</a:t>
            </a: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 err="1">
                <a:solidFill>
                  <a:srgbClr val="000000"/>
                </a:solidFill>
              </a:rPr>
              <a:t>жити</a:t>
            </a:r>
            <a:r>
              <a:rPr lang="ru-RU" sz="2400" b="1" dirty="0">
                <a:solidFill>
                  <a:srgbClr val="000000"/>
                </a:solidFill>
              </a:rPr>
              <a:t> лета </a:t>
            </a:r>
            <a:r>
              <a:rPr lang="ru-RU" sz="2400" b="1" dirty="0" err="1">
                <a:solidFill>
                  <a:srgbClr val="000000"/>
                </a:solidFill>
              </a:rPr>
              <a:t>многа</a:t>
            </a:r>
            <a:r>
              <a:rPr lang="ru-RU" sz="2400" b="1" dirty="0">
                <a:solidFill>
                  <a:srgbClr val="000000"/>
                </a:solidFill>
              </a:rPr>
              <a:t>,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Во </a:t>
            </a:r>
            <a:r>
              <a:rPr lang="ru-RU" sz="2400" b="1" dirty="0" err="1">
                <a:solidFill>
                  <a:srgbClr val="000000"/>
                </a:solidFill>
              </a:rPr>
              <a:t>книзе</a:t>
            </a:r>
            <a:r>
              <a:rPr lang="ru-RU" sz="2400" b="1" dirty="0">
                <a:solidFill>
                  <a:srgbClr val="000000"/>
                </a:solidFill>
              </a:rPr>
              <a:t> жизни </a:t>
            </a:r>
            <a:r>
              <a:rPr lang="ru-RU" sz="2400" b="1" dirty="0" err="1">
                <a:solidFill>
                  <a:srgbClr val="000000"/>
                </a:solidFill>
              </a:rPr>
              <a:t>написану</a:t>
            </a: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 err="1">
                <a:solidFill>
                  <a:srgbClr val="000000"/>
                </a:solidFill>
              </a:rPr>
              <a:t>быти</a:t>
            </a:r>
            <a:r>
              <a:rPr lang="ru-RU" sz="2400" b="1" dirty="0">
                <a:solidFill>
                  <a:srgbClr val="000000"/>
                </a:solidFill>
              </a:rPr>
              <a:t>,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здраво, весело, славно в мире </a:t>
            </a:r>
            <a:r>
              <a:rPr lang="ru-RU" sz="2400" b="1" dirty="0" err="1">
                <a:solidFill>
                  <a:srgbClr val="000000"/>
                </a:solidFill>
              </a:rPr>
              <a:t>жити</a:t>
            </a:r>
            <a:r>
              <a:rPr lang="ru-RU" sz="2400" b="1" dirty="0">
                <a:solidFill>
                  <a:srgbClr val="000000"/>
                </a:solidFill>
              </a:rPr>
              <a:t>,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Вся супостаты </a:t>
            </a:r>
            <a:r>
              <a:rPr lang="ru-RU" sz="2400" b="1" dirty="0" err="1">
                <a:solidFill>
                  <a:srgbClr val="000000"/>
                </a:solidFill>
              </a:rPr>
              <a:t>силно</a:t>
            </a: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 err="1">
                <a:solidFill>
                  <a:srgbClr val="000000"/>
                </a:solidFill>
              </a:rPr>
              <a:t>побеждити</a:t>
            </a:r>
            <a:r>
              <a:rPr lang="ru-RU" sz="2400" b="1" dirty="0">
                <a:solidFill>
                  <a:srgbClr val="000000"/>
                </a:solidFill>
              </a:rPr>
              <a:t>… </a:t>
            </a:r>
          </a:p>
          <a:p>
            <a:pPr algn="ctr"/>
            <a:endParaRPr lang="ru-RU" sz="2400" b="1" dirty="0">
              <a:solidFill>
                <a:srgbClr val="000000"/>
              </a:solidFill>
            </a:endParaRPr>
          </a:p>
        </p:txBody>
      </p:sp>
      <p:sp>
        <p:nvSpPr>
          <p:cNvPr id="9" name="AutoShape 5" descr="Папирус"/>
          <p:cNvSpPr>
            <a:spLocks noChangeArrowheads="1"/>
          </p:cNvSpPr>
          <p:nvPr/>
        </p:nvSpPr>
        <p:spPr bwMode="auto">
          <a:xfrm>
            <a:off x="323850" y="3402013"/>
            <a:ext cx="8353425" cy="3455987"/>
          </a:xfrm>
          <a:prstGeom prst="horizontalScroll">
            <a:avLst>
              <a:gd name="adj" fmla="val 12500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ru-RU" dirty="0"/>
              <a:t>…</a:t>
            </a:r>
            <a:r>
              <a:rPr lang="ru-RU" sz="2000" b="1" dirty="0">
                <a:solidFill>
                  <a:srgbClr val="000000"/>
                </a:solidFill>
              </a:rPr>
              <a:t>Россия славу расширяет</a:t>
            </a:r>
            <a:br>
              <a:rPr lang="ru-RU" sz="2000" b="1" dirty="0">
                <a:solidFill>
                  <a:srgbClr val="000000"/>
                </a:solidFill>
              </a:rPr>
            </a:br>
            <a:r>
              <a:rPr lang="ru-RU" sz="2000" b="1" dirty="0">
                <a:solidFill>
                  <a:srgbClr val="000000"/>
                </a:solidFill>
              </a:rPr>
              <a:t>Не мечем токмо, но и скоротечным</a:t>
            </a:r>
            <a:br>
              <a:rPr lang="ru-RU" sz="2000" b="1" dirty="0">
                <a:solidFill>
                  <a:srgbClr val="000000"/>
                </a:solidFill>
              </a:rPr>
            </a:br>
            <a:r>
              <a:rPr lang="ru-RU" sz="2000" b="1" dirty="0">
                <a:solidFill>
                  <a:srgbClr val="000000"/>
                </a:solidFill>
              </a:rPr>
              <a:t>типом, чрез книги с </a:t>
            </a:r>
            <a:r>
              <a:rPr lang="ru-RU" sz="2000" b="1" dirty="0" err="1">
                <a:solidFill>
                  <a:srgbClr val="000000"/>
                </a:solidFill>
              </a:rPr>
              <a:t>сущым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многовечным</a:t>
            </a:r>
            <a:r>
              <a:rPr lang="ru-RU" sz="2000" b="1" dirty="0">
                <a:solidFill>
                  <a:srgbClr val="000000"/>
                </a:solidFill>
              </a:rPr>
              <a:t>.</a:t>
            </a:r>
            <a:br>
              <a:rPr lang="ru-RU" sz="2000" b="1" dirty="0">
                <a:solidFill>
                  <a:srgbClr val="000000"/>
                </a:solidFill>
              </a:rPr>
            </a:br>
            <a:r>
              <a:rPr lang="ru-RU" sz="2000" b="1" dirty="0">
                <a:solidFill>
                  <a:srgbClr val="000000"/>
                </a:solidFill>
              </a:rPr>
              <a:t>Но увы нравов! Иже истребляют,</a:t>
            </a:r>
            <a:br>
              <a:rPr lang="ru-RU" sz="2000" b="1" dirty="0">
                <a:solidFill>
                  <a:srgbClr val="000000"/>
                </a:solidFill>
              </a:rPr>
            </a:br>
            <a:r>
              <a:rPr lang="ru-RU" sz="2000" b="1" dirty="0" err="1">
                <a:solidFill>
                  <a:srgbClr val="000000"/>
                </a:solidFill>
              </a:rPr>
              <a:t>яже</a:t>
            </a:r>
            <a:r>
              <a:rPr lang="ru-RU" sz="2000" b="1" dirty="0">
                <a:solidFill>
                  <a:srgbClr val="000000"/>
                </a:solidFill>
              </a:rPr>
              <a:t> честным </a:t>
            </a:r>
            <a:r>
              <a:rPr lang="ru-RU" sz="2000" b="1" dirty="0" err="1">
                <a:solidFill>
                  <a:srgbClr val="000000"/>
                </a:solidFill>
              </a:rPr>
              <a:t>трудове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раждают</a:t>
            </a:r>
            <a:r>
              <a:rPr lang="ru-RU" sz="2000" b="1" dirty="0">
                <a:solidFill>
                  <a:srgbClr val="000000"/>
                </a:solidFill>
              </a:rPr>
              <a:t>.</a:t>
            </a:r>
            <a:br>
              <a:rPr lang="ru-RU" sz="2000" b="1" dirty="0">
                <a:solidFill>
                  <a:srgbClr val="000000"/>
                </a:solidFill>
              </a:rPr>
            </a:br>
            <a:r>
              <a:rPr lang="ru-RU" sz="2000" b="1" dirty="0">
                <a:solidFill>
                  <a:srgbClr val="000000"/>
                </a:solidFill>
              </a:rPr>
              <a:t>Не </a:t>
            </a:r>
            <a:r>
              <a:rPr lang="ru-RU" sz="2000" b="1" dirty="0" err="1">
                <a:solidFill>
                  <a:srgbClr val="000000"/>
                </a:solidFill>
              </a:rPr>
              <a:t>хощем</a:t>
            </a:r>
            <a:r>
              <a:rPr lang="ru-RU" sz="2000" b="1" dirty="0">
                <a:solidFill>
                  <a:srgbClr val="000000"/>
                </a:solidFill>
              </a:rPr>
              <a:t> с солнцем </a:t>
            </a:r>
            <a:r>
              <a:rPr lang="ru-RU" sz="2000" b="1" dirty="0" err="1">
                <a:solidFill>
                  <a:srgbClr val="000000"/>
                </a:solidFill>
              </a:rPr>
              <a:t>мирови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сияти</a:t>
            </a:r>
            <a:r>
              <a:rPr lang="ru-RU" sz="2000" b="1" dirty="0">
                <a:solidFill>
                  <a:srgbClr val="000000"/>
                </a:solidFill>
              </a:rPr>
              <a:t>,</a:t>
            </a:r>
            <a:br>
              <a:rPr lang="ru-RU" sz="2000" b="1" dirty="0">
                <a:solidFill>
                  <a:srgbClr val="000000"/>
                </a:solidFill>
              </a:rPr>
            </a:br>
            <a:r>
              <a:rPr lang="ru-RU" sz="2000" b="1" dirty="0">
                <a:solidFill>
                  <a:srgbClr val="000000"/>
                </a:solidFill>
              </a:rPr>
              <a:t>в </a:t>
            </a:r>
            <a:r>
              <a:rPr lang="ru-RU" sz="2000" b="1" dirty="0" err="1">
                <a:solidFill>
                  <a:srgbClr val="000000"/>
                </a:solidFill>
              </a:rPr>
              <a:t>тме</a:t>
            </a:r>
            <a:r>
              <a:rPr lang="ru-RU" sz="2000" b="1" dirty="0">
                <a:solidFill>
                  <a:srgbClr val="000000"/>
                </a:solidFill>
              </a:rPr>
              <a:t> незнания любим </a:t>
            </a:r>
            <a:r>
              <a:rPr lang="ru-RU" sz="2000" b="1" dirty="0" err="1">
                <a:solidFill>
                  <a:srgbClr val="000000"/>
                </a:solidFill>
              </a:rPr>
              <a:t>пребывати</a:t>
            </a:r>
            <a:r>
              <a:rPr lang="ru-RU" sz="2000" b="1" dirty="0">
                <a:solidFill>
                  <a:srgbClr val="000000"/>
                </a:solidFill>
              </a:rPr>
              <a:t>. </a:t>
            </a:r>
          </a:p>
          <a:p>
            <a:pPr algn="ctr"/>
            <a:endParaRPr lang="ru-RU" sz="20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42844" y="857232"/>
            <a:ext cx="4352956" cy="571504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Пища.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Кухня подавляющего большинства населения была традиционной. 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Основу ее составляли щи, каши, хлеб и разнообразные мучные блюда.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Очень много потреблялось рыбы.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Мясо также было доступно даже людям небольшого достатка.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Из напитков предпочитали квас, мед, пиво.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В богатых домах появлялись привозные вина, пряности, фрукты.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1638 г. в  Россию завезли чай. 1698 – курение табака в России</a:t>
            </a:r>
            <a:r>
              <a:rPr lang="ru-RU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ru-RU" b="1" dirty="0" smtClean="0">
              <a:solidFill>
                <a:schemeClr val="accent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/>
              </a:rPr>
              <a:t>1. Материальная культура быт.</a:t>
            </a:r>
            <a:endParaRPr lang="ru-RU" sz="3200" dirty="0">
              <a:solidFill>
                <a:srgbClr val="C00000"/>
              </a:solidFill>
              <a:effectLst/>
            </a:endParaRPr>
          </a:p>
        </p:txBody>
      </p:sp>
      <p:pic>
        <p:nvPicPr>
          <p:cNvPr id="88066" name="Picture 2" descr="http://cs9555.vk.me/u2485489/-14/x_0e81d75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857232"/>
            <a:ext cx="4524368" cy="6000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Литература. 2)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effectLst/>
              </a:rPr>
              <a:t>Событийная  (патриотическая)литература</a:t>
            </a: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1357298"/>
          <a:ext cx="8501122" cy="5336251"/>
        </p:xfrm>
        <a:graphic>
          <a:graphicData uri="http://schemas.openxmlformats.org/drawingml/2006/table">
            <a:tbl>
              <a:tblPr/>
              <a:tblGrid>
                <a:gridCol w="4468381"/>
                <a:gridCol w="4032741"/>
              </a:tblGrid>
              <a:tr h="1738323">
                <a:tc>
                  <a:txBody>
                    <a:bodyPr/>
                    <a:lstStyle/>
                    <a:p>
                      <a:pPr marR="190500" algn="ctr"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accent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«Сказание»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accent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Авраамий Палицын (келарь Троице-Сергиева монастыря)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443">
                <a:tc>
                  <a:txBody>
                    <a:bodyPr/>
                    <a:lstStyle/>
                    <a:p>
                      <a:pPr marR="190500" algn="ctr">
                        <a:spcAft>
                          <a:spcPts val="0"/>
                        </a:spcAft>
                      </a:pPr>
                      <a:r>
                        <a:rPr lang="ru-RU" sz="2800" b="1" i="1">
                          <a:solidFill>
                            <a:schemeClr val="accent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«Временник»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accent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Иван Тимофеев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443">
                <a:tc>
                  <a:txBody>
                    <a:bodyPr/>
                    <a:lstStyle/>
                    <a:p>
                      <a:pPr marR="190500" algn="ctr">
                        <a:spcAft>
                          <a:spcPts val="0"/>
                        </a:spcAft>
                      </a:pPr>
                      <a:r>
                        <a:rPr lang="ru-RU" sz="2800" b="1" i="1">
                          <a:solidFill>
                            <a:schemeClr val="accent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«Казачье написание»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spcAft>
                          <a:spcPts val="0"/>
                        </a:spcAft>
                      </a:pPr>
                      <a:endParaRPr lang="ru-RU" sz="2800" b="1" i="1" dirty="0">
                        <a:solidFill>
                          <a:schemeClr val="accent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8882">
                <a:tc>
                  <a:txBody>
                    <a:bodyPr/>
                    <a:lstStyle/>
                    <a:p>
                      <a:pPr marR="190500" algn="ctr">
                        <a:spcAft>
                          <a:spcPts val="0"/>
                        </a:spcAft>
                      </a:pPr>
                      <a:r>
                        <a:rPr lang="ru-RU" sz="2800" b="1" i="1">
                          <a:solidFill>
                            <a:schemeClr val="accent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«Повесть об Азовском сидении донских казаков»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accent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Фёдор Порошин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8882">
                <a:tc>
                  <a:txBody>
                    <a:bodyPr/>
                    <a:lstStyle/>
                    <a:p>
                      <a:pPr marR="190500" algn="ctr">
                        <a:spcAft>
                          <a:spcPts val="0"/>
                        </a:spcAft>
                      </a:pPr>
                      <a:r>
                        <a:rPr lang="ru-RU" sz="2800" b="1" i="1">
                          <a:solidFill>
                            <a:schemeClr val="accent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«Повесть о покорении Сибири».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spcAft>
                          <a:spcPts val="0"/>
                        </a:spcAft>
                      </a:pPr>
                      <a:endParaRPr lang="ru-RU" sz="2800" b="1" i="1" dirty="0">
                        <a:solidFill>
                          <a:schemeClr val="accent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buNone/>
            </a:pPr>
            <a:r>
              <a:rPr lang="ru-RU" b="1" i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Аврамий</a:t>
            </a:r>
            <a:r>
              <a:rPr lang="ru-RU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Палицин</a:t>
            </a:r>
            <a:r>
              <a:rPr lang="ru-RU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родился в с.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Протасово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около Ростова</a:t>
            </a:r>
          </a:p>
          <a:p>
            <a:pPr>
              <a:lnSpc>
                <a:spcPct val="90000"/>
              </a:lnSpc>
            </a:pP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1588г подвергся опале, пострижен в монахи Соловецкого монастыря</a:t>
            </a:r>
          </a:p>
          <a:p>
            <a:pPr>
              <a:lnSpc>
                <a:spcPct val="90000"/>
              </a:lnSpc>
            </a:pP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 1608 г келарь Троице-Сергиева монастыря</a:t>
            </a:r>
          </a:p>
          <a:p>
            <a:pPr>
              <a:lnSpc>
                <a:spcPct val="90000"/>
              </a:lnSpc>
            </a:pP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При вступлении на престол Бориса Годунова, Палицын был возвращен из ссылки</a:t>
            </a:r>
          </a:p>
          <a:p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Литература. 2)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effectLst/>
              </a:rPr>
              <a:t>Событийная  (патриотическая)литература</a:t>
            </a: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428736"/>
            <a:ext cx="428628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5114932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«Сказание» 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Авраамия о Смутном времени в России.</a:t>
            </a:r>
          </a:p>
          <a:p>
            <a:pPr marL="0" indent="0">
              <a:lnSpc>
                <a:spcPct val="80000"/>
              </a:lnSpc>
              <a:buNone/>
            </a:pPr>
            <a:endParaRPr lang="ru-RU" sz="24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Причины Смуты попущение грехам: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Убийство царевича Дмитрия в Угличе Годуновым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Лицемерие Бориса Годунова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Попустительство со стороны народа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                            </a:t>
            </a:r>
            <a:r>
              <a:rPr lang="en-US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=&gt;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«Бог наказал Русскую землю голодом и войной»</a:t>
            </a:r>
          </a:p>
          <a:p>
            <a:pPr marL="0" indent="0">
              <a:lnSpc>
                <a:spcPct val="80000"/>
              </a:lnSpc>
              <a:buNone/>
            </a:pPr>
            <a:endParaRPr lang="ru-RU" sz="24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Подробное описание многомесячной осады Троице-Сергиева монастыря от поляков</a:t>
            </a:r>
          </a:p>
          <a:p>
            <a:pPr marL="0" indent="0">
              <a:lnSpc>
                <a:spcPct val="80000"/>
              </a:lnSpc>
              <a:buNone/>
            </a:pPr>
            <a:endParaRPr lang="ru-RU" sz="24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окончании «Сказания» Палицын говорит о том, что только отчаянная борьба за свободу Отечества искупает грехи людей. </a:t>
            </a:r>
          </a:p>
          <a:p>
            <a:pPr lvl="5">
              <a:lnSpc>
                <a:spcPct val="90000"/>
              </a:lnSpc>
              <a:buNone/>
            </a:pPr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Литература. 2)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effectLst/>
              </a:rPr>
              <a:t>Событийная  (патриотическая)литература</a:t>
            </a: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0420" name="Picture 4" descr="http://romanbook.ru/img/c/?src=9941762&amp;i=42&amp;ext=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500174"/>
            <a:ext cx="3500462" cy="5191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1481328"/>
            <a:ext cx="4572032" cy="45259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«Повесть о Тверском отроче монастыре»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Жития Антония и Феодосия Печерских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«Сказание о явлении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Унженского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креста»</a:t>
            </a:r>
          </a:p>
          <a:p>
            <a:pPr lvl="5">
              <a:lnSpc>
                <a:spcPct val="90000"/>
              </a:lnSpc>
              <a:buNone/>
            </a:pPr>
            <a:endParaRPr lang="ru-RU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Литература. 3)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effectLst/>
              </a:rPr>
              <a:t>Жития</a:t>
            </a: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9394" name="Picture 2" descr="http://www.borodino2012-2045.com/wp-content/uploads/2015/10/antoniy_i_feodosiy_pecherskie_06___kopiya-1024x7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928669"/>
            <a:ext cx="4429156" cy="57737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1481328"/>
            <a:ext cx="4071966" cy="4525963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Симеон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Полоцкий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Пьесы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«О Навуходоносоре царе»,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комедия «Притча о блудном сыне»</a:t>
            </a:r>
            <a:endParaRPr lang="ru-RU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Литература. 4)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effectLst/>
              </a:rPr>
              <a:t>Драматургия</a:t>
            </a: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8370" name="Picture 2" descr="http://www.belmos.ru/img-mlf/Polocki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928670"/>
            <a:ext cx="4286280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4071966" cy="500718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«Повесть о Горе-Злосчастии»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«Повесть о Фроле </a:t>
            </a:r>
            <a:r>
              <a:rPr lang="ru-RU" sz="24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Скобееве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"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"Повесть о Савве </a:t>
            </a:r>
            <a:r>
              <a:rPr lang="ru-RU" sz="24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Грудцыне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",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«Об </a:t>
            </a:r>
            <a:r>
              <a:rPr lang="ru-RU" sz="24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Ульянии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Осорьиной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endParaRPr lang="ru-RU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Литература. 4)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effectLst/>
              </a:rPr>
              <a:t>Бытовая повесть</a:t>
            </a: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46" name="Picture 2" descr="http://www.rarebooks.ru/media/photos/3170a.jpg.500x500_q85_cro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928670"/>
            <a:ext cx="4929192" cy="5762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4071966" cy="5007183"/>
          </a:xfrm>
        </p:spPr>
        <p:txBody>
          <a:bodyPr>
            <a:normAutofit fontScale="92500"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Протопоп Аввакум – 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основоположник автобиографичного жанра в русской литературе.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житие с откровенностью он рассказывает о мытарствах многострадального человека посвятившего  свою жизнь борьбе за идеалы  православной  церкви.</a:t>
            </a:r>
          </a:p>
          <a:p>
            <a:endParaRPr lang="ru-RU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5)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effectLst/>
              </a:rPr>
              <a:t>Автобиографическая повесть</a:t>
            </a: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341438"/>
            <a:ext cx="3871911" cy="494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4071966" cy="500718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Юрий </a:t>
            </a:r>
            <a:r>
              <a:rPr lang="ru-RU" sz="24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Крижанич</a:t>
            </a:r>
            <a:endParaRPr lang="ru-RU" sz="24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«Политика»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И.Хворостинин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«Словеса дней» </a:t>
            </a:r>
            <a:r>
              <a:rPr lang="ru-RU" sz="24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Г.Котошихин</a:t>
            </a:r>
            <a:endParaRPr lang="ru-RU" sz="24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«Описание Московского государства»</a:t>
            </a:r>
          </a:p>
          <a:p>
            <a:pPr>
              <a:buNone/>
            </a:pPr>
            <a:endParaRPr lang="ru-RU" sz="24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200" i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6)</a:t>
            </a:r>
            <a:r>
              <a:rPr lang="ru-RU" sz="2800" dirty="0" smtClean="0">
                <a:solidFill>
                  <a:srgbClr val="C00000"/>
                </a:solidFill>
                <a:effectLst/>
              </a:rPr>
              <a:t>Общественно-политическая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литература</a:t>
            </a:r>
            <a:endParaRPr lang="ru-RU" sz="3200" i="1" dirty="0">
              <a:solidFill>
                <a:srgbClr val="C000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5302" name="Picture 6" descr="http://5klass.net/datas/mkhk/Russkaja-kultura-16-17-vekov/0013-013-JUrij-Krizhanich.jpg"/>
          <p:cNvPicPr>
            <a:picLocks noChangeAspect="1" noChangeArrowheads="1"/>
          </p:cNvPicPr>
          <p:nvPr/>
        </p:nvPicPr>
        <p:blipFill>
          <a:blip r:embed="rId2"/>
          <a:srcRect l="2903" r="5645"/>
          <a:stretch>
            <a:fillRect/>
          </a:stretch>
        </p:blipFill>
        <p:spPr bwMode="auto">
          <a:xfrm>
            <a:off x="4429124" y="1214421"/>
            <a:ext cx="4500594" cy="5507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4071966" cy="5007183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«О Ерше </a:t>
            </a:r>
            <a:r>
              <a:rPr lang="ru-RU" sz="24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Ершовиче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«О Шемякином суде»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Калязинская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челобитная»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«Повесть о бражнике»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«Азбука о голом и небогатом человеке»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«Служба кабаку»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«Сказание о куре и лисице»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«Сказание о попе Савве и великой его славе</a:t>
            </a:r>
            <a:r>
              <a:rPr lang="ru-RU" sz="2400" dirty="0" smtClean="0"/>
              <a:t>»</a:t>
            </a:r>
          </a:p>
          <a:p>
            <a:endParaRPr lang="ru-RU" sz="24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7)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effectLst/>
              </a:rPr>
              <a:t>Сатирические повести</a:t>
            </a: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4274" name="Picture 2" descr="http://fictionbook.ru/static/bookimages/12/43/42/12434262.bin.dir/h/i_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142984"/>
            <a:ext cx="4929190" cy="5715016"/>
          </a:xfrm>
          <a:prstGeom prst="rect">
            <a:avLst/>
          </a:prstGeom>
          <a:noFill/>
        </p:spPr>
      </p:pic>
      <p:pic>
        <p:nvPicPr>
          <p:cNvPr id="54278" name="Picture 6" descr="http://www.funlib.ru/cimg/2014/102206/451366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1214422"/>
            <a:ext cx="4929190" cy="5643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4071966" cy="500718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"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Новый летописец",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Сибирские летописи ("</a:t>
            </a:r>
            <a:r>
              <a:rPr lang="ru-RU" sz="24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Есиповская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летопись" и другие)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«Словеса дней и царей и святителей московских» </a:t>
            </a:r>
            <a:r>
              <a:rPr lang="ru-RU" sz="2400" dirty="0" smtClean="0">
                <a:solidFill>
                  <a:schemeClr val="accent2"/>
                </a:solidFill>
              </a:rPr>
              <a:t>Иван Андреевич Хворостинин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«Летописная книга».</a:t>
            </a:r>
          </a:p>
          <a:p>
            <a:endParaRPr lang="ru-RU" sz="24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7)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effectLst/>
              </a:rPr>
              <a:t>Летописи</a:t>
            </a: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3250" name="Picture 2" descr="http://militariorgucoz.ru/uploads/p/2015-02-14/russkij_meta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1214422"/>
            <a:ext cx="4905368" cy="5448311"/>
          </a:xfrm>
          <a:prstGeom prst="rect">
            <a:avLst/>
          </a:prstGeom>
          <a:noFill/>
        </p:spPr>
      </p:pic>
      <p:pic>
        <p:nvPicPr>
          <p:cNvPr id="53252" name="Picture 4" descr="http://ok-t.ru/studopediaru/baza11/1165466504536.files/image0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214422"/>
            <a:ext cx="4872031" cy="5643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42844" y="857232"/>
            <a:ext cx="4352956" cy="5786478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Костюм.</a:t>
            </a:r>
          </a:p>
          <a:p>
            <a:r>
              <a:rPr lang="ru-RU" sz="31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Русский костюм, оставаясь в своей основе традиционным, все же претерпел определенные изменения. </a:t>
            </a:r>
          </a:p>
          <a:p>
            <a:r>
              <a:rPr lang="ru-RU" sz="31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Одежда стала разнообразнее, появились кафтаны различного покроя, головные уборы разной формы. </a:t>
            </a:r>
          </a:p>
          <a:p>
            <a:r>
              <a:rPr lang="ru-RU" sz="31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конце XVII в. знатные щеголи нередко предпочитали русскому платью более удобное польское или венгерское.</a:t>
            </a:r>
          </a:p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/>
              </a:rPr>
              <a:t>1. Материальная культура быт.</a:t>
            </a:r>
            <a:endParaRPr lang="ru-RU" sz="3200" dirty="0">
              <a:solidFill>
                <a:srgbClr val="C00000"/>
              </a:solidFill>
              <a:effectLst/>
            </a:endParaRPr>
          </a:p>
        </p:txBody>
      </p:sp>
      <p:pic>
        <p:nvPicPr>
          <p:cNvPr id="87042" name="Picture 2" descr="http://samlib.ru/img/k/kulakow_a_i/naslednik/odezhdacaricicarew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928670"/>
            <a:ext cx="3952876" cy="5715040"/>
          </a:xfrm>
          <a:prstGeom prst="rect">
            <a:avLst/>
          </a:prstGeom>
          <a:noFill/>
        </p:spPr>
      </p:pic>
      <p:pic>
        <p:nvPicPr>
          <p:cNvPr id="87044" name="Picture 4" descr="http://risomus.ru/assets/images/articles/afisha/ludi-moskovskoy-rusi/ludi-moskovskoy-rusi-1.jpg"/>
          <p:cNvPicPr>
            <a:picLocks noChangeAspect="1" noChangeArrowheads="1"/>
          </p:cNvPicPr>
          <p:nvPr/>
        </p:nvPicPr>
        <p:blipFill>
          <a:blip r:embed="rId3"/>
          <a:srcRect l="41129" r="22580"/>
          <a:stretch>
            <a:fillRect/>
          </a:stretch>
        </p:blipFill>
        <p:spPr bwMode="auto">
          <a:xfrm>
            <a:off x="4857752" y="928670"/>
            <a:ext cx="4000528" cy="5715040"/>
          </a:xfrm>
          <a:prstGeom prst="rect">
            <a:avLst/>
          </a:prstGeom>
          <a:noFill/>
        </p:spPr>
      </p:pic>
      <p:pic>
        <p:nvPicPr>
          <p:cNvPr id="87048" name="Picture 8" descr="http://e-libra.ru/files/cache5/369427/i_0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928670"/>
            <a:ext cx="4419598" cy="5762625"/>
          </a:xfrm>
          <a:prstGeom prst="rect">
            <a:avLst/>
          </a:prstGeom>
          <a:noFill/>
        </p:spPr>
      </p:pic>
      <p:pic>
        <p:nvPicPr>
          <p:cNvPr id="87050" name="Picture 10" descr="http://cs627725.vk.me/v627725000/16e25/7s7g-1ZxiA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857233"/>
            <a:ext cx="4786314" cy="6000768"/>
          </a:xfrm>
          <a:prstGeom prst="rect">
            <a:avLst/>
          </a:prstGeom>
          <a:noFill/>
        </p:spPr>
      </p:pic>
      <p:pic>
        <p:nvPicPr>
          <p:cNvPr id="87052" name="Picture 12" descr="http://cs543103.vk.me/v543103409/95fa/xIm3bTTzrf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48" y="857233"/>
            <a:ext cx="4854577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4071966" cy="5007183"/>
          </a:xfrm>
        </p:spPr>
        <p:txBody>
          <a:bodyPr>
            <a:normAutofit fontScale="85000" lnSpcReduction="20000"/>
          </a:bodyPr>
          <a:lstStyle/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" 1610 - начале 1311 гг. - "Новая повесть о </a:t>
            </a:r>
            <a:r>
              <a:rPr lang="ru-RU" sz="24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преславном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Российском царстве и великом государстве Московском".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"Плач о пленении и о конечном разорении превысокого и пресветлейшего Московского государства в пользу и наказание слушающим" (1612).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"Писание о преставлении и погребении князя Михаила Васильевича, </a:t>
            </a:r>
            <a:r>
              <a:rPr lang="ru-RU" sz="24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рекомого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Скопина"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"Сказание... о Гришке Отрепьеве и о похождении его".</a:t>
            </a:r>
          </a:p>
          <a:p>
            <a:endParaRPr lang="ru-RU" sz="24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8)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effectLst/>
              </a:rPr>
              <a:t>О Смуте</a:t>
            </a: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6" name="Picture 2" descr="http://russian7.ru/wp-content/uploads/2015/07/strana_0029_01-663x6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071547"/>
            <a:ext cx="3092459" cy="2857520"/>
          </a:xfrm>
          <a:prstGeom prst="rect">
            <a:avLst/>
          </a:prstGeom>
          <a:noFill/>
        </p:spPr>
      </p:pic>
      <p:pic>
        <p:nvPicPr>
          <p:cNvPr id="52228" name="Picture 4" descr="http://dok.opredelim.com/pars_docs/refs/62/61936/img35.jpg"/>
          <p:cNvPicPr>
            <a:picLocks noChangeAspect="1" noChangeArrowheads="1"/>
          </p:cNvPicPr>
          <p:nvPr/>
        </p:nvPicPr>
        <p:blipFill>
          <a:blip r:embed="rId3"/>
          <a:srcRect l="16562" r="19687"/>
          <a:stretch>
            <a:fillRect/>
          </a:stretch>
        </p:blipFill>
        <p:spPr bwMode="auto">
          <a:xfrm>
            <a:off x="4500562" y="3929066"/>
            <a:ext cx="3143272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554356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4. Литература.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9)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effectLst/>
              </a:rPr>
              <a:t>Фольклор</a:t>
            </a: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5900750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широких массах по-прежнему бытовали произведения устного народного творчества.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Одним из любимых героев становится Степан Разин, вокруг имени которого складываются легенды, песни, сказания. Интересно, что в переработанных древних былинах народный вождь оказывался в одном кругу былинных героев вместе с Ильей Муромцем, а в некоторых вариантах последний становился есаулом на корабле Разина. 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Первые записи пословиц. 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Исторические песни. Лирические песни, приписываемые Ксении Годуновой, но </a:t>
            </a:r>
            <a:r>
              <a:rPr lang="ru-RU" sz="20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фольклоризованные</a:t>
            </a:r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2" name="Picture 2" descr="http://www.varvar.ru/arhiv/slovo/images/stepan_raz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214290"/>
            <a:ext cx="2681268" cy="35147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85794"/>
            <a:ext cx="850112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4281518" cy="500718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зодчестве на протяжении XVII в. произошли большие изменения. Хотя основным строительным материалом осталось дерево, но по сравнению с предыдущим временем значительно большее развитие получило каменное (кирпичное) строительство.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Широко стали применяться новые виды строительных материалов: многоцветные изразцы, фигурный кирпич, белокаменные детали.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Многие постройки возводились мастерами Приказа каменных дел (образован в конце XVI в.). </a:t>
            </a:r>
          </a:p>
          <a:p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071546"/>
            <a:ext cx="4572032" cy="5525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3000396" cy="50071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Церковь </a:t>
            </a:r>
          </a:p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Покрова </a:t>
            </a:r>
          </a:p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Медведкове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имении князя</a:t>
            </a:r>
          </a:p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Пожарского </a:t>
            </a:r>
          </a:p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1620 –е гг.</a:t>
            </a:r>
            <a:endParaRPr lang="ru-RU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Шатровый стиль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928670"/>
            <a:ext cx="5214974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3500462" cy="50071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2"/>
                </a:solidFill>
              </a:rPr>
              <a:t>Архангельский собор </a:t>
            </a:r>
            <a:r>
              <a:rPr lang="ru-RU" b="1" i="1" dirty="0" err="1" smtClean="0">
                <a:solidFill>
                  <a:schemeClr val="accent2"/>
                </a:solidFill>
              </a:rPr>
              <a:t>Нижегород-ского</a:t>
            </a:r>
            <a:r>
              <a:rPr lang="ru-RU" b="1" i="1" dirty="0" smtClean="0">
                <a:solidFill>
                  <a:schemeClr val="accent2"/>
                </a:solidFill>
              </a:rPr>
              <a:t> кремля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Шатровый стиль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928670"/>
            <a:ext cx="5072098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3000396" cy="50071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Успенская «Дивная» церковь в Угличе </a:t>
            </a:r>
            <a:r>
              <a:rPr lang="ru-RU" dirty="0" smtClean="0">
                <a:solidFill>
                  <a:schemeClr val="accent2"/>
                </a:solidFill>
              </a:rPr>
              <a:t>– 1682 г.</a:t>
            </a:r>
            <a:endParaRPr lang="ru-RU" b="1" i="1" dirty="0" smtClean="0">
              <a:solidFill>
                <a:schemeClr val="accent2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Шатровый стиль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928671"/>
            <a:ext cx="542928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3000396" cy="500718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i="1" u="sng" dirty="0" smtClean="0">
                <a:solidFill>
                  <a:schemeClr val="accent2"/>
                </a:solidFill>
              </a:rPr>
              <a:t>Церковь Ильи Пророка в Ярославле.</a:t>
            </a:r>
            <a:r>
              <a:rPr lang="ru-RU" dirty="0" smtClean="0">
                <a:solidFill>
                  <a:schemeClr val="accent2"/>
                </a:solidFill>
              </a:rPr>
              <a:t> построена по заказу богатейших скупщиков пушнины </a:t>
            </a:r>
            <a:r>
              <a:rPr lang="ru-RU" dirty="0" err="1" smtClean="0">
                <a:solidFill>
                  <a:schemeClr val="accent2"/>
                </a:solidFill>
              </a:rPr>
              <a:t>Аникея</a:t>
            </a:r>
            <a:r>
              <a:rPr lang="ru-RU" dirty="0" smtClean="0">
                <a:solidFill>
                  <a:schemeClr val="accent2"/>
                </a:solidFill>
              </a:rPr>
              <a:t> и </a:t>
            </a:r>
            <a:r>
              <a:rPr lang="ru-RU" dirty="0" err="1" smtClean="0">
                <a:solidFill>
                  <a:schemeClr val="accent2"/>
                </a:solidFill>
              </a:rPr>
              <a:t>Нифантея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  <a:r>
              <a:rPr lang="ru-RU" dirty="0" err="1" smtClean="0">
                <a:solidFill>
                  <a:schemeClr val="accent2"/>
                </a:solidFill>
              </a:rPr>
              <a:t>Скрипиных</a:t>
            </a:r>
            <a:r>
              <a:rPr lang="ru-RU" dirty="0" smtClean="0">
                <a:solidFill>
                  <a:schemeClr val="accent2"/>
                </a:solidFill>
              </a:rPr>
              <a:t> в 1647-1650 гг.</a:t>
            </a:r>
            <a:endParaRPr lang="ru-RU" i="1" dirty="0" smtClean="0">
              <a:solidFill>
                <a:schemeClr val="accent2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Шатровый стиль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857232"/>
            <a:ext cx="5500726" cy="5795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3000396" cy="500718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i="1" u="sng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Церковь Троицы в Никитках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в Москве. По заказу купца Григория Никитникова в 1635–1653 гг. Грузинский переулок Москвы. Расписал церковь русский изограф </a:t>
            </a:r>
            <a:r>
              <a:rPr lang="ru-RU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Симон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Федорович Ушаков</a:t>
            </a:r>
            <a:endParaRPr lang="ru-RU" i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Шатровый стиль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928670"/>
            <a:ext cx="585791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3000396" cy="500718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Одним из поздних образцов шатрового зодчества является церковь </a:t>
            </a:r>
            <a:r>
              <a:rPr lang="ru-RU" b="1" i="1" u="sng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Рождества Богородицы в </a:t>
            </a:r>
            <a:r>
              <a:rPr lang="ru-RU" b="1" i="1" u="sng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Путинках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(два из ее шести шатров венчают внутренние помещения церкви, один – колокольню, а три – декоративные).</a:t>
            </a:r>
            <a:endParaRPr lang="ru-RU" i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Шатровый стиль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857232"/>
            <a:ext cx="5500726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effectLst/>
              </a:rPr>
              <a:t>1. Материальная культура быт.</a:t>
            </a:r>
            <a:endParaRPr lang="ru-RU" sz="320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214282" y="1214438"/>
            <a:ext cx="4138643" cy="479266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домах появились зеркала и картины, часто на светские темы, разнообразная искусно выполненная мебель.</a:t>
            </a:r>
          </a:p>
          <a:p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022" name="AutoShape 6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024" name="AutoShape 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026" name="AutoShape 10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028" name="AutoShape 1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030" name="AutoShape 14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032" name="AutoShape 16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034" name="AutoShape 1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6035" name="Picture 19" descr="C:\Users\Учитель\Desktop\102132637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071546"/>
            <a:ext cx="4786346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3000396" cy="50071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accent2"/>
                </a:solidFill>
              </a:rPr>
              <a:t>Вознесенская  церковь в Великом Устюге</a:t>
            </a:r>
            <a:endParaRPr lang="ru-RU" sz="2400" i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Шатровый стиль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1000108"/>
            <a:ext cx="5572164" cy="5661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3000396" cy="50071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Трехэтажные терема Московского Кремля 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Строители: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Антип Константинов,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Бажен</a:t>
            </a:r>
            <a:r>
              <a:rPr lang="ru-RU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Огурцов,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Трефий</a:t>
            </a:r>
            <a:r>
              <a:rPr lang="ru-RU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Шатурин</a:t>
            </a:r>
            <a:r>
              <a:rPr lang="ru-RU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Ларион Ушаков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Шатровый стиль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 descr="http://kutinaekaterina.ru/Image/Image/GRAVURY/of%2013707-12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857232"/>
            <a:ext cx="5934070" cy="58293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8501122" cy="500718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>
                <a:solidFill>
                  <a:schemeClr val="accent2"/>
                </a:solidFill>
              </a:rPr>
              <a:t>В середине XVII в. </a:t>
            </a:r>
            <a:r>
              <a:rPr lang="ru-RU" sz="3600" b="1" i="1" u="sng" dirty="0" smtClean="0">
                <a:solidFill>
                  <a:schemeClr val="accent2"/>
                </a:solidFill>
              </a:rPr>
              <a:t>шатровое храмовое строительство прекратилось</a:t>
            </a:r>
            <a:r>
              <a:rPr lang="ru-RU" sz="3600" dirty="0" smtClean="0">
                <a:solidFill>
                  <a:schemeClr val="accent2"/>
                </a:solidFill>
              </a:rPr>
              <a:t> по требованию Никона, считавшего этот стиль не имеющим аналогов в греко-византийской традиции и потому </a:t>
            </a:r>
            <a:r>
              <a:rPr lang="ru-RU" sz="3600" dirty="0" err="1" smtClean="0">
                <a:solidFill>
                  <a:schemeClr val="accent2"/>
                </a:solidFill>
              </a:rPr>
              <a:t>неканоничным</a:t>
            </a:r>
            <a:r>
              <a:rPr lang="ru-RU" sz="3600" dirty="0" smtClean="0">
                <a:solidFill>
                  <a:schemeClr val="accent2"/>
                </a:solidFill>
              </a:rPr>
              <a:t>. В постройках второй половины XVII в. ощущаются черты нового стиля. </a:t>
            </a:r>
            <a:endParaRPr lang="ru-RU" sz="3600" dirty="0">
              <a:solidFill>
                <a:schemeClr val="accent2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Шатровый стиль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3571900" cy="5150059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accent2"/>
                </a:solidFill>
                <a:hlinkClick r:id="rId2"/>
              </a:rPr>
              <a:t>В пятиглавом соборе Валдайского </a:t>
            </a:r>
            <a:r>
              <a:rPr lang="ru-RU" sz="2400" b="1" i="1" dirty="0" err="1" smtClean="0">
                <a:solidFill>
                  <a:schemeClr val="accent2"/>
                </a:solidFill>
                <a:hlinkClick r:id="rId2"/>
              </a:rPr>
              <a:t>Иверского</a:t>
            </a:r>
            <a:r>
              <a:rPr lang="ru-RU" sz="2400" b="1" i="1" dirty="0" smtClean="0">
                <a:solidFill>
                  <a:schemeClr val="accent2"/>
                </a:solidFill>
                <a:hlinkClick r:id="rId2"/>
              </a:rPr>
              <a:t> монастыря</a:t>
            </a:r>
            <a:r>
              <a:rPr lang="ru-RU" sz="2400" dirty="0" smtClean="0">
                <a:solidFill>
                  <a:schemeClr val="accent2"/>
                </a:solidFill>
              </a:rPr>
              <a:t> огромные оконные проемы, не характерные для зодчества предшествующих столетий</a:t>
            </a:r>
            <a:endParaRPr lang="ru-RU" sz="2400" dirty="0">
              <a:solidFill>
                <a:schemeClr val="accent2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27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Крестово-купольный стиль</a:t>
            </a: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4" name="Picture 2" descr="http://kamena-travel.ru/wp-content/uploads/2015/01/Valdaysky_Monastery-900x8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785794"/>
            <a:ext cx="5143536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71546"/>
            <a:ext cx="3714776" cy="550072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Воскресенский собор </a:t>
            </a:r>
            <a:r>
              <a:rPr lang="ru-RU" sz="2400" b="1" dirty="0" err="1" smtClean="0">
                <a:solidFill>
                  <a:srgbClr val="C00000"/>
                </a:solidFill>
              </a:rPr>
              <a:t>Новоиерусалимского</a:t>
            </a:r>
            <a:r>
              <a:rPr lang="ru-RU" sz="2400" b="1" dirty="0" smtClean="0">
                <a:solidFill>
                  <a:srgbClr val="C00000"/>
                </a:solidFill>
              </a:rPr>
              <a:t> монастыря </a:t>
            </a:r>
            <a:r>
              <a:rPr lang="ru-RU" sz="2400" b="1" dirty="0" smtClean="0">
                <a:solidFill>
                  <a:schemeClr val="accent2"/>
                </a:solidFill>
              </a:rPr>
              <a:t>1656-1685 гг. 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2"/>
                </a:solidFill>
              </a:rPr>
              <a:t>Одноглавый крестово-купольный собор, построенный по образу Храма Гроба Господня в Иерусалиме. Изначально задумывался как резиденция патриарха Никона. С востока к собору примыкает подземная церковь Константина и Елены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928694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27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</a:t>
            </a:r>
            <a:br>
              <a:rPr lang="ru-RU" sz="27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7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Крестово-купольный </a:t>
            </a:r>
            <a:r>
              <a:rPr lang="ru-RU" sz="2700" i="1" u="sng" dirty="0" err="1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стильстиль</a:t>
            </a: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800px-Novoierusalimsky_monastyr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1071546"/>
            <a:ext cx="4938709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8286808" cy="50071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80-х гг. XVII в. сложился новый стиль – «</a:t>
            </a:r>
            <a:r>
              <a:rPr lang="ru-RU" sz="32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  <a:hlinkClick r:id="rId2"/>
              </a:rPr>
              <a:t>узорочье</a:t>
            </a:r>
            <a:r>
              <a:rPr lang="ru-RU" sz="32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»,</a:t>
            </a:r>
            <a:r>
              <a:rPr lang="ru-RU" sz="3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получивший распространение в середине – второй  половине XVII в. архитектурный стиль, для которого характерно украшение стен, наличников, колонок и других деталей здания в целях придания сооружению нарядности, </a:t>
            </a:r>
            <a:r>
              <a:rPr lang="ru-RU" sz="3200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многоцветия</a:t>
            </a:r>
            <a:r>
              <a:rPr lang="ru-RU" sz="3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и т. п. </a:t>
            </a:r>
          </a:p>
          <a:p>
            <a:pPr>
              <a:buNone/>
            </a:pP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Узорочье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2714644" cy="50071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hlinkClick r:id="rId2"/>
              </a:rPr>
              <a:t>Теремной </a:t>
            </a:r>
          </a:p>
          <a:p>
            <a:pPr>
              <a:buNone/>
            </a:pPr>
            <a:r>
              <a:rPr lang="ru-RU" sz="2400" b="1" dirty="0" smtClean="0">
                <a:hlinkClick r:id="rId2"/>
              </a:rPr>
              <a:t>дворец </a:t>
            </a:r>
          </a:p>
          <a:p>
            <a:pPr>
              <a:buNone/>
            </a:pPr>
            <a:r>
              <a:rPr lang="ru-RU" sz="2400" b="1" dirty="0" smtClean="0">
                <a:hlinkClick r:id="rId2"/>
              </a:rPr>
              <a:t>Московского </a:t>
            </a:r>
          </a:p>
          <a:p>
            <a:pPr>
              <a:buNone/>
            </a:pPr>
            <a:r>
              <a:rPr lang="ru-RU" sz="2400" b="1" dirty="0" smtClean="0">
                <a:hlinkClick r:id="rId2"/>
              </a:rPr>
              <a:t>Кремля</a:t>
            </a:r>
            <a:r>
              <a:rPr lang="ru-RU" sz="2400" dirty="0" smtClean="0"/>
              <a:t> 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(30-е гг. XVII в.).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Узорочье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Пользователь\Pictures\Рисунок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857232"/>
            <a:ext cx="5996004" cy="581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2714644" cy="50071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accent2"/>
                </a:solidFill>
              </a:rPr>
              <a:t>Церковь Николы в Хамовниках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Построена в 1679–1682 гг. Москва.</a:t>
            </a:r>
            <a:endParaRPr lang="ru-RU" sz="2400" dirty="0">
              <a:solidFill>
                <a:schemeClr val="accent2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Узорочье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857232"/>
            <a:ext cx="5928289" cy="574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2714644" cy="50071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accent2"/>
                </a:solidFill>
              </a:rPr>
              <a:t>Церковь Николы в Хамовниках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Построена в 1679–1682 гг. Москва.</a:t>
            </a:r>
            <a:endParaRPr lang="ru-RU" sz="2400" dirty="0">
              <a:solidFill>
                <a:schemeClr val="accent2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Узорочье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857232"/>
            <a:ext cx="5928289" cy="574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642910" y="1214422"/>
            <a:ext cx="7429552" cy="50071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самом конце XVII в. появился стиль </a:t>
            </a:r>
            <a:r>
              <a:rPr lang="ru-RU" sz="3600" b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нарышкинского</a:t>
            </a:r>
            <a:r>
              <a:rPr lang="ru-RU" sz="36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(Московского) </a:t>
            </a:r>
            <a:r>
              <a:rPr lang="ru-RU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  <a:hlinkClick r:id="rId2"/>
              </a:rPr>
              <a:t>барокко</a:t>
            </a:r>
            <a:r>
              <a:rPr lang="ru-RU" sz="36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  Его черты – живописность, усложненность плана, сочетание красного (кирпичная кладка) и белого (каменная резьба) цветов фасада. </a:t>
            </a:r>
          </a:p>
          <a:p>
            <a:pPr>
              <a:buNone/>
            </a:pPr>
            <a:endParaRPr lang="ru-RU" sz="36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</a:t>
            </a:r>
            <a:r>
              <a:rPr lang="ru-RU" sz="3200" i="1" u="sng" dirty="0" err="1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Нарышкинское</a:t>
            </a: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барокко</a:t>
            </a: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42844" y="1214422"/>
            <a:ext cx="4352956" cy="479286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Продолжалось 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развитие ремесел. Значительных успехов достигли ювелиры, литейщики, ткачи, столяры и плотники. В связи с распространением мелкотоварного производства ремесленные изделия стали более разнообразными. В России научились производить стекло, был основан первый стекольный завод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                                                        </a:t>
            </a:r>
          </a:p>
          <a:p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effectLst/>
              </a:rPr>
              <a:t>1. Материальная культура быт.</a:t>
            </a:r>
            <a:endParaRPr lang="ru-RU" sz="3200" dirty="0">
              <a:solidFill>
                <a:srgbClr val="C00000"/>
              </a:solidFill>
              <a:effectLst/>
            </a:endParaRPr>
          </a:p>
        </p:txBody>
      </p:sp>
      <p:pic>
        <p:nvPicPr>
          <p:cNvPr id="86020" name="Picture 4" descr="http://tomatoz.ru/uploads/posts/2010-08/1281515941_03a701ed9af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000108"/>
            <a:ext cx="4476728" cy="56578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214422"/>
            <a:ext cx="3500462" cy="500718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hlinkClick r:id="rId2"/>
              </a:rPr>
              <a:t>Церковь Покрова в Филях</a:t>
            </a:r>
            <a:r>
              <a:rPr lang="ru-RU" dirty="0" smtClean="0">
                <a:solidFill>
                  <a:schemeClr val="accent2"/>
                </a:solidFill>
              </a:rPr>
              <a:t>. Построена в 1690–1693 гг. на средства владельца села боярина Л. К. Нарышкина, брата царицы Натальи Кирилловны</a:t>
            </a:r>
            <a:r>
              <a:rPr lang="ru-RU" dirty="0" smtClean="0"/>
              <a:t>.</a:t>
            </a:r>
            <a:endParaRPr lang="ru-RU" sz="36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</a:t>
            </a:r>
            <a:r>
              <a:rPr lang="ru-RU" sz="3200" i="1" u="sng" dirty="0" err="1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Нарышкинское</a:t>
            </a: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барокко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857232"/>
            <a:ext cx="5357850" cy="5960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214422"/>
            <a:ext cx="3500462" cy="50071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Церковь в </a:t>
            </a:r>
            <a:r>
              <a:rPr lang="ru-RU" b="1" dirty="0" err="1" smtClean="0">
                <a:solidFill>
                  <a:schemeClr val="accent2"/>
                </a:solidFill>
              </a:rPr>
              <a:t>Троицком-Лыкове</a:t>
            </a:r>
            <a:endParaRPr lang="ru-RU" sz="36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</a:t>
            </a:r>
            <a:r>
              <a:rPr lang="ru-RU" sz="3200" i="1" u="sng" dirty="0" err="1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Нарышкинское</a:t>
            </a: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барокко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857232"/>
            <a:ext cx="5461208" cy="564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71546"/>
            <a:ext cx="3429024" cy="515005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Жилые каменные дома в XVII в. строились в два-три этажа. Они напоминали деревянные хоромы: переходы, сложный силуэт, живописные крыльца. Пример таких построек – 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  <a:hlinkClick r:id="rId2"/>
              </a:rPr>
              <a:t>палаты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  <a:hlinkClick r:id="rId2"/>
              </a:rPr>
              <a:t>Аверкия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  <a:hlinkClick r:id="rId2"/>
              </a:rPr>
              <a:t> Кириллова на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  <a:hlinkClick r:id="rId2"/>
              </a:rPr>
              <a:t>Берсеневской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  <a:hlinkClick r:id="rId2"/>
              </a:rPr>
              <a:t> набережной в Москве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 К концу XVII в. жилые постройки стали походить на европейские городские дома и дворцы.</a:t>
            </a:r>
            <a:endParaRPr lang="ru-RU" sz="3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</a:t>
            </a:r>
            <a:r>
              <a:rPr lang="ru-RU" sz="3200" i="1" u="sng" dirty="0" err="1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Нарышкинское</a:t>
            </a: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барокко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928670"/>
            <a:ext cx="465658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071546"/>
            <a:ext cx="2857520" cy="515005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Дом боярина Троекурова в Москве</a:t>
            </a:r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</a:t>
            </a:r>
            <a:r>
              <a:rPr lang="ru-RU" sz="3200" i="1" u="sng" dirty="0" err="1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Нарышкинское</a:t>
            </a: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барокко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928670"/>
            <a:ext cx="6009404" cy="5680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3857652" cy="571504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Башни Кремля получили шатровые завершения, приобретя современный облик. В 90-х гг. XVII в. была построена и 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  <a:hlinkClick r:id="rId2"/>
              </a:rPr>
              <a:t>Сухарева башня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у Сретенских ворот Земляного города.</a:t>
            </a:r>
          </a:p>
          <a:p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Сухаревская башня (также Сухарева) была построена в 1692—1695 гг. на месте старых деревянных Сретенских ворот Земляного города. Название башня получила в честь Лаврентия Сухарева, чей стрелецкий полк в конце XVII в. охранял Сретенские ворота. Разобрана в 1933</a:t>
            </a:r>
            <a:r>
              <a:rPr lang="ru-RU" dirty="0" smtClean="0"/>
              <a:t> г.</a:t>
            </a:r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</a:t>
            </a:r>
            <a:r>
              <a:rPr lang="ru-RU" sz="3200" i="1" u="sng" dirty="0" err="1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Нарышкинское</a:t>
            </a: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барокко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0834" name="Picture 2" descr="C:\Program Files\Образовательные комплексы\История России. Часть 2. С середины  XVI до конца  XVIII века\E4HOME_HIST_RUSS_2\data\res\DL_RES_940BFD70-5561-4653-B267-28F7F083264A\[IS7IR_15]_[PF_07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785794"/>
            <a:ext cx="4929190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785794"/>
            <a:ext cx="8501122" cy="178595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1667 г. 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  <a:hlinkClick r:id="rId2"/>
              </a:rPr>
              <a:t>дворец царя Алексея Михайловича в Коломенском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Это был целый городок с башенками, чешуйчатыми крышами, гульбищами, крылечками с витыми "колоннами". Различные постройки - хоромы, выполненные в индивидуальной манере, не похожие друг на друга, связывались между собой переходами и насчитывали 270 комнат и 3000 окон. Современники называли его "восьмым чудом света".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</a:t>
            </a:r>
            <a:r>
              <a:rPr lang="ru-RU" sz="3200" i="1" u="sng" dirty="0" err="1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Нарышкинское</a:t>
            </a: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барокко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5650" name="Picture 2" descr="C:\Program Files\Образовательные комплексы\История России. Часть 2. С середины  XVI до конца  XVIII века\E4HOME_HIST_RUSS_2\data\res\DL_RES_F4917DC6-A46C-4D28-8A84-2D6B8BC7E63F\[IS67IR_2-6]_[PD_06-r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428868"/>
            <a:ext cx="8715388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785794"/>
            <a:ext cx="2928958" cy="42148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Во второй половине 17 в. строятся Новодевичий, </a:t>
            </a:r>
            <a:r>
              <a:rPr lang="ru-RU" sz="2400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Иосифо-Волоколамский</a:t>
            </a:r>
            <a:r>
              <a:rPr lang="ru-RU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, Симонов, </a:t>
            </a:r>
            <a:r>
              <a:rPr lang="ru-RU" sz="2400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Спасо-Евфимьев</a:t>
            </a:r>
            <a:r>
              <a:rPr lang="ru-RU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монастыри.</a:t>
            </a:r>
            <a:endParaRPr lang="ru-RU" sz="24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</a:t>
            </a:r>
            <a:r>
              <a:rPr lang="ru-RU" sz="3200" i="1" u="sng" dirty="0" err="1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Нарышкинское</a:t>
            </a: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барокко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43306" y="857232"/>
            <a:ext cx="5300678" cy="4857784"/>
          </a:xfrm>
        </p:spPr>
      </p:pic>
      <p:sp>
        <p:nvSpPr>
          <p:cNvPr id="7" name="TextBox 6"/>
          <p:cNvSpPr txBox="1"/>
          <p:nvPr/>
        </p:nvSpPr>
        <p:spPr>
          <a:xfrm>
            <a:off x="4786314" y="5715016"/>
            <a:ext cx="4143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Иосифо-Волоколамский</a:t>
            </a:r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монастырь </a:t>
            </a:r>
          </a:p>
          <a:p>
            <a:endParaRPr lang="ru-RU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785794"/>
            <a:ext cx="2928958" cy="42148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Во второй половине 17 в. строятся Новодевичий, </a:t>
            </a:r>
            <a:r>
              <a:rPr lang="ru-RU" sz="24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Иосифо-Волоколамский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, Симонов, </a:t>
            </a:r>
            <a:r>
              <a:rPr lang="ru-RU" sz="24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Спасо-Евфимьев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монастыри.</a:t>
            </a:r>
            <a:endParaRPr lang="ru-RU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</a:t>
            </a:r>
            <a:r>
              <a:rPr lang="ru-RU" sz="3200" i="1" u="sng" dirty="0" err="1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Нарышкинское</a:t>
            </a: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барокко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6314" y="5715016"/>
            <a:ext cx="4143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Arial Narrow" pitchFamily="34" charset="0"/>
              </a:rPr>
              <a:t>Воскресенский собор </a:t>
            </a:r>
            <a:r>
              <a:rPr lang="ru-RU" sz="2000" b="1" dirty="0" err="1" smtClean="0">
                <a:solidFill>
                  <a:schemeClr val="accent2"/>
                </a:solidFill>
                <a:latin typeface="Arial Narrow" pitchFamily="34" charset="0"/>
              </a:rPr>
              <a:t>Новоиерусалимского</a:t>
            </a:r>
            <a:r>
              <a:rPr lang="ru-RU" sz="2000" b="1" dirty="0" smtClean="0">
                <a:solidFill>
                  <a:schemeClr val="accent2"/>
                </a:solidFill>
                <a:latin typeface="Arial Narrow" pitchFamily="34" charset="0"/>
              </a:rPr>
              <a:t> монастыря </a:t>
            </a:r>
          </a:p>
          <a:p>
            <a:endParaRPr lang="ru-RU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5" descr="Воскресенский собор Новоиерусалимского монастыря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857232"/>
            <a:ext cx="4559181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</a:t>
            </a:r>
            <a:r>
              <a:rPr lang="ru-RU" sz="3200" i="1" u="sng" dirty="0" err="1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Нарышкинское</a:t>
            </a: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барокко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85852" y="5929330"/>
            <a:ext cx="7643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Arial Narrow" pitchFamily="34" charset="0"/>
              </a:rPr>
              <a:t>Новодевичий монастырь</a:t>
            </a:r>
          </a:p>
          <a:p>
            <a:endParaRPr lang="ru-RU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6" descr="mon_01b"/>
          <p:cNvPicPr>
            <a:picLocks noChangeAspect="1" noChangeArrowheads="1"/>
          </p:cNvPicPr>
          <p:nvPr/>
        </p:nvPicPr>
        <p:blipFill>
          <a:blip r:embed="rId2" cstate="print"/>
          <a:srcRect b="22289"/>
          <a:stretch>
            <a:fillRect/>
          </a:stretch>
        </p:blipFill>
        <p:spPr bwMode="auto">
          <a:xfrm>
            <a:off x="214282" y="857232"/>
            <a:ext cx="8735888" cy="4914900"/>
          </a:xfrm>
          <a:prstGeom prst="rect">
            <a:avLst/>
          </a:prstGeom>
          <a:noFill/>
        </p:spPr>
      </p:pic>
      <p:pic>
        <p:nvPicPr>
          <p:cNvPr id="10" name="Picture 7" descr="12498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857232"/>
            <a:ext cx="8715436" cy="48752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</a:t>
            </a:r>
            <a:r>
              <a:rPr lang="ru-RU" sz="3200" i="1" u="sng" dirty="0" err="1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Нарышкинское</a:t>
            </a:r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барокко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RG54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928670"/>
            <a:ext cx="4714875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42844" y="1071546"/>
            <a:ext cx="371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Преображенский храм на о. Кижи.</a:t>
            </a:r>
            <a:endParaRPr lang="ru-RU" sz="32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effectLst/>
              </a:rPr>
              <a:t>1. Материальная культура быт.</a:t>
            </a:r>
            <a:endParaRPr lang="ru-RU" sz="3200" dirty="0">
              <a:solidFill>
                <a:srgbClr val="C00000"/>
              </a:solidFill>
              <a:effectLst/>
            </a:endParaRPr>
          </a:p>
        </p:txBody>
      </p:sp>
      <p:pic>
        <p:nvPicPr>
          <p:cNvPr id="103426" name="Picture 2" descr="http://vit-net.narod.ru/pict/stan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0" y="1142984"/>
            <a:ext cx="8937656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5. Архитектура.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2"/>
          <p:cNvPicPr>
            <a:picLocks noChangeAspect="1" noChangeArrowheads="1"/>
          </p:cNvPicPr>
          <p:nvPr/>
        </p:nvPicPr>
        <p:blipFill>
          <a:blip r:embed="rId2" cstate="print">
            <a:lum bright="6000" contrast="24000"/>
          </a:blip>
          <a:srcRect/>
          <a:stretch>
            <a:fillRect/>
          </a:stretch>
        </p:blipFill>
        <p:spPr bwMode="auto">
          <a:xfrm>
            <a:off x="467544" y="836712"/>
            <a:ext cx="8316912" cy="580699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857232"/>
            <a:ext cx="4038600" cy="5150059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Основным видом живописи продолжала оставаться иконопись. Выдающимся мастером был </a:t>
            </a:r>
            <a:r>
              <a:rPr lang="ru-RU" b="1" i="1" u="sng" dirty="0" err="1" smtClean="0">
                <a:solidFill>
                  <a:srgbClr val="C00000"/>
                </a:solidFill>
              </a:rPr>
              <a:t>Симон</a:t>
            </a:r>
            <a:r>
              <a:rPr lang="ru-RU" b="1" i="1" u="sng" dirty="0" smtClean="0">
                <a:solidFill>
                  <a:srgbClr val="C00000"/>
                </a:solidFill>
              </a:rPr>
              <a:t> Ушаков</a:t>
            </a:r>
            <a:r>
              <a:rPr lang="ru-RU" b="1" dirty="0" smtClean="0">
                <a:solidFill>
                  <a:schemeClr val="accent2"/>
                </a:solidFill>
              </a:rPr>
              <a:t>, который стал придавать лику Христа человеческие черты.</a:t>
            </a:r>
          </a:p>
          <a:p>
            <a:pPr>
              <a:buFontTx/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Наиболее известными его творениями были «Троица» и «Спас нерукотворный».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6.Живопись.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714356"/>
            <a:ext cx="4643438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4281518" cy="515005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Ушаков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Симон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(Пимен) Федорович (1629–1676</a:t>
            </a:r>
            <a:r>
              <a:rPr lang="ru-RU" b="1" dirty="0" smtClean="0">
                <a:solidFill>
                  <a:srgbClr val="C00000"/>
                </a:solidFill>
              </a:rPr>
              <a:t>)</a:t>
            </a:r>
          </a:p>
          <a:p>
            <a:pPr>
              <a:buNone/>
            </a:pPr>
            <a:r>
              <a:rPr lang="ru-RU" sz="29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Живописец и график. В 1648-1680 гг. был «жалованным иконописцем» Оружейной палаты. С 1664 г. руководил иконописной мастерской и наблюдал за всеми иконописными работами в Российском государстве. В 1648-1664 гг. работал также в Серебряной и Золотой палатах, создавал рисунки для утвари, ювелирных изделий, монет, шитья, гравюр и т. д., чертил географические карты, писал миниатюры</a:t>
            </a:r>
            <a:r>
              <a:rPr lang="ru-RU" dirty="0" smtClean="0"/>
              <a:t>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6.Живопись.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857232"/>
            <a:ext cx="4472553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4281518" cy="515005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 русской живописи XVII в. С. Ушаков выступил как реформатор: используя традиционные приемы иконописи, он вместе с тем стремился к объёмности изображения ликов, добиваясь большей их реальности. Так, в иконе </a:t>
            </a:r>
            <a:r>
              <a:rPr lang="ru-RU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«Насаждение древа государства Российского» 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(1668), прославляющей развитие русской государственности в лице московских великих князей и царей, начиная с Ивана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Калиты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, ему удалось очень точно передать облик царя Алексея Михайловича, изобразить стены и башни Московского Кремля и силуэт Успенского собора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6.Живопись.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857232"/>
            <a:ext cx="4572032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4281518" cy="515005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Ушаков контролировал роспись стен и потолков дворца Алексея Михайловича в Коломенском. Написал иконы для многих московских церквей (церковь Троицы в </a:t>
            </a:r>
            <a:r>
              <a:rPr lang="ru-RU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Никитниках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, церковь Григория </a:t>
            </a:r>
            <a:r>
              <a:rPr lang="ru-RU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Неокесарийского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на Полянке и др.), Новодевичьего и Донского монастырей. Руководил росписями в Архангельском и Успенском соборах Кремля (1660), в Золотой (1657) и </a:t>
            </a:r>
            <a:r>
              <a:rPr lang="ru-RU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Грановитой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(1668) палатах.</a:t>
            </a: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6.Живопись.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0600" y="726401"/>
            <a:ext cx="4653400" cy="61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57158" y="5857892"/>
            <a:ext cx="371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Архангел Михаил,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попирающий дьявола</a:t>
            </a:r>
          </a:p>
          <a:p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4281518" cy="515005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При этом сделал важные с исторической точки зрения подробные описи ранее существовавших росписей XVI в., содержащие не только перечень сюжетов с указанием их размещения на стенах, но и сведения о местоположении различных частей помещений по отношению к прилегающим постройкам. Некоторое время имел собственную мастерскую в Китай-городе.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6.Живопись.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5857892"/>
            <a:ext cx="371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Тайная вечеря</a:t>
            </a:r>
          </a:p>
          <a:p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071546"/>
            <a:ext cx="478631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4281518" cy="515005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</a:rPr>
              <a:t>В XVII в. было положено начало портретной живописи.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hlinkClick r:id="rId2"/>
              </a:rPr>
              <a:t>парсуны</a:t>
            </a:r>
            <a:r>
              <a:rPr lang="ru-RU" dirty="0" smtClean="0">
                <a:solidFill>
                  <a:schemeClr val="accent2"/>
                </a:solidFill>
              </a:rPr>
              <a:t> – портреты.</a:t>
            </a:r>
          </a:p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</a:rPr>
              <a:t>Правда, еще ощущается сильное влияние иконографии. Для парсун характерно сочетание портретного сходства с плоскостным изображением. Но это был уже значительный шаг к портретному искусству XVIII в.</a:t>
            </a:r>
          </a:p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</a:rPr>
              <a:t> </a:t>
            </a:r>
          </a:p>
          <a:p>
            <a:pPr>
              <a:buNone/>
            </a:pP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6.Живопись.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857232"/>
            <a:ext cx="4244623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00034" y="5715016"/>
            <a:ext cx="40005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Парсуна царя Федора Ивановича (1600)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4281518" cy="51500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Князь Михаил Васильевич Скопин-Шуйский </a:t>
            </a: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6.Живопись.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9475" y="928670"/>
            <a:ext cx="4180243" cy="5888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4281518" cy="51500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Иван Грозный</a:t>
            </a: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6.Живопись.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8" descr="парсуна Иоанн Грозный нач 17 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857232"/>
            <a:ext cx="4357718" cy="566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4281518" cy="51500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Алексей Михайлович</a:t>
            </a: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6.Живопись.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928670"/>
            <a:ext cx="4714888" cy="567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42844" y="1214422"/>
            <a:ext cx="4352956" cy="4792869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1. Доспех: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шлем-мисюркас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бармицей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юшман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, наручи. 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2. Колчан со стрелами. 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3. 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Налучь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4. 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Арчак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 подушечка – лебяжий пух, иранский бархат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5. Рогатина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6. 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Клевец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7. Сабля. 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8. Шестоперы. 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9. Пернач. 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10. 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Топорук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11. Кистень. 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12. Натруска. 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13. Карабин с ударно-кремниевым замком. 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14. Пистолет с 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колесцовым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замком.. </a:t>
            </a:r>
          </a:p>
          <a:p>
            <a:endParaRPr lang="ru-RU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effectLst/>
              </a:rPr>
              <a:t>1. Материальная культура быт.</a:t>
            </a:r>
            <a:endParaRPr lang="ru-RU" sz="3200" dirty="0">
              <a:solidFill>
                <a:srgbClr val="C00000"/>
              </a:solidFill>
              <a:effectLst/>
            </a:endParaRPr>
          </a:p>
        </p:txBody>
      </p:sp>
      <p:pic>
        <p:nvPicPr>
          <p:cNvPr id="7" name="Picture 2" descr="C:\Program Files\Образовательные комплексы\История России. Часть 2. С середины  XVI до конца  XVIII века\E4HOME_HIST_RUSS_2\data\res\DL_RES_869C937F-265B-477A-A1C7-87F8039B663C\[IS7IR_16]_[PF_0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857232"/>
            <a:ext cx="4214842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4281518" cy="5150059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Парсуна. Портрет царя Фёдора Алексеевича. И.Богданов.</a:t>
            </a:r>
          </a:p>
          <a:p>
            <a:r>
              <a:rPr lang="ru-RU" b="1" dirty="0" smtClean="0">
                <a:solidFill>
                  <a:schemeClr val="accent2"/>
                </a:solidFill>
              </a:rPr>
              <a:t>Иван Салтанов (?), Ерофей </a:t>
            </a:r>
            <a:r>
              <a:rPr lang="ru-RU" b="1" dirty="0" err="1" smtClean="0">
                <a:solidFill>
                  <a:schemeClr val="accent2"/>
                </a:solidFill>
              </a:rPr>
              <a:t>Елин</a:t>
            </a:r>
            <a:r>
              <a:rPr lang="ru-RU" b="1" dirty="0" smtClean="0">
                <a:solidFill>
                  <a:schemeClr val="accent2"/>
                </a:solidFill>
              </a:rPr>
              <a:t>, Лука Смолянинов. Москва. Оружейная палата. 1686 г. Дерево, левкас, темпера. Парсуна (портретное изображение) написана для Архангельского собора Московского Кремля</a:t>
            </a: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6.Живопись.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Культура допетровской Рус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857232"/>
            <a:ext cx="4181483" cy="5825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4281518" cy="515005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Патриарх Никон.  И.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Детерсон,Д.Вухтерс</a:t>
            </a:r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Парсуна. Иван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Безмин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с учениками (?). Москва. Оружейная палата. 1</a:t>
            </a:r>
            <a:r>
              <a:rPr lang="ru-RU" dirty="0" smtClean="0">
                <a:solidFill>
                  <a:schemeClr val="accent2"/>
                </a:solidFill>
              </a:rPr>
              <a:t>680-е гг.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6.Живопись.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7698" name="Picture 2" descr="C:\Program Files\Образовательные комплексы\История России. Часть 2. С середины  XVI до конца  XVIII века\E4HOME_HIST_RUSS_2\data\res\DL_RES_6F6E082D-4932-46B5-9B19-BE6E00A4D945\[IS7IR_15]_[PF_0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857232"/>
            <a:ext cx="4471994" cy="6000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4281518" cy="5150059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Царь Алексей Михайлович. </a:t>
            </a:r>
            <a:r>
              <a:rPr lang="ru-RU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С.Лопуцкий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Россия. 1670-1680-е гг. Царь Алексей Михайлович (1626-1676) изображен в "Большом наряде", который предназначен для важнейших государственных церемоний и приемов зарубежных послов</a:t>
            </a:r>
            <a:r>
              <a:rPr lang="ru-RU" dirty="0" smtClean="0"/>
              <a:t>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6.Живопись.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Восприятие образов - Русская парсу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836712"/>
            <a:ext cx="4786346" cy="5735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4281518" cy="51500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Василий Шуйский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dirty="0" smtClean="0"/>
              <a:t>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6.Живопись.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082" name="Picture 2" descr="C:\Program Files\Образовательные комплексы\История России. Часть 2. С середины  XVI до конца  XVIII века\E4HOME_HIST_RUSS_2\data\res\DL_RES_869433CC-3CF7-4603-BE0F-1971C74EFD69\[IS7IR_1-09]_[PD_03-r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857232"/>
            <a:ext cx="4591053" cy="5857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8501122" cy="5150059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Замечательным явлением в русском искусстве XVII в. стала 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школа ярославских мастеров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 Традиционные церковно-библейские сюжеты на их фресках начинают изображаться в образах привычной русской жизни. Чудеса святых отходят на второй план перед обыденными явлениями. Особенно характерна композиция "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Жатва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" в церкви Ильи Пророка, а также фресковые изображения в церкви Иоанна Предтечи. Ярославские живописцы являлись также одними из "пионеров" в разработке пейзажа. </a:t>
            </a:r>
          </a:p>
          <a:p>
            <a:r>
              <a:rPr lang="ru-RU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Ярославско-Костромская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школа: </a:t>
            </a:r>
            <a:r>
              <a:rPr lang="ru-RU" b="1" i="1" u="sng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Федор Зубов, Сила Савин,  Гурий Никитин 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(в Костроме многое сгорело)</a:t>
            </a:r>
          </a:p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6.Живопись.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8501122" cy="515005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Замечательным явлением в русском искусстве XVII в. стала 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школа ярославских мастеров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 Традиционные церковно-библейские сюжеты на их фресках начинают изображаться в образах привычной русской жизни. Чудеса святых отходят на второй план перед обыденными явлениями. Особенно характерна композиция "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Жатва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" в церкви Ильи Пророка, а также фресковые изображения в церкви Иоанна Предтечи. Ярославские живописцы являлись также одними из "пионеров" в разработке пейзажа. </a:t>
            </a:r>
          </a:p>
          <a:p>
            <a:r>
              <a:rPr lang="ru-RU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Ярославско-Костромская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школа: </a:t>
            </a:r>
            <a:r>
              <a:rPr lang="ru-RU" b="1" i="1" u="sng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Федор Зубов, Сила Савин,  Гурий Никитин 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(в Костроме многое сгорело)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«Строгановская школа» – </a:t>
            </a:r>
            <a:r>
              <a:rPr lang="ru-RU" b="1" i="1" u="sng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Прокопий</a:t>
            </a:r>
            <a:r>
              <a:rPr lang="ru-RU" b="1" i="1" u="sng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sng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Чирин</a:t>
            </a:r>
            <a:r>
              <a:rPr lang="ru-RU" b="1" i="1" u="sng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, Никифор Савин,  Емельян Москвитин.</a:t>
            </a:r>
          </a:p>
          <a:p>
            <a:r>
              <a:rPr lang="ru-RU" b="1" u="sng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Тихон Филатьев 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(кон.17в.) на иконах появляются реалистические пейзажи, изображения зданий.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Ученики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Симона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Ушакова Иван Максимов, Михаил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Милютин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 В их работах намечается стремление к реализму</a:t>
            </a:r>
          </a:p>
          <a:p>
            <a:endParaRPr lang="ru-RU" b="1" i="1" u="sng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6.Живопись.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8501122" cy="5150059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Большой популярностью в народе, как и прежде, пользовались представления скоморохов - бродячих артистов.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Скоромошьи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"игрища" продолжали во многом еще языческие традиции, хотя в них часто звучало социальное обличение. Против них власти боролись. В 1648 г. царская грамота запретила эти "позорища" (зрелища), "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хари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" (маски) и "бесовские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гудебные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сосуды" предписывалось ломать и жечь. За ослушание ведено было бить батогами. Однако по-прежнему находились люди, которые "приказывают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медведчикам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и скоморохам на улицах, торжищах и </a:t>
            </a:r>
            <a:r>
              <a:rPr lang="ru-RU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распутиях</a:t>
            </a: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сатанинские игры творить, в бубны реветь, в ладоши бить и плясать". </a:t>
            </a:r>
          </a:p>
          <a:p>
            <a:endParaRPr lang="ru-RU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7.Театр.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8501122" cy="515005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1672 -1676 гг. 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Москве открыт театр, созданный по распоряжению царя Алексея Михайловича. Организатор – пастор лютеранской церкви в Немецкой слободе Готфрид Грегори.  В труппе было 60 актёров (иностранцы). Первоначально труппа театра набиралась из жителей Немецкой слободы, в последующее время появляются русские актеры - из мещан и подьячих. Все роли исполняли мужчины. Разыгрывались в основном пьесы на легендарно-исторические ("</a:t>
            </a:r>
            <a:r>
              <a:rPr lang="ru-RU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Артаксерксово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действо") и библейские ("Юдифь") сюжеты. Появляются и светские "комедии": "Комедия о Тамерлане и </a:t>
            </a:r>
            <a:r>
              <a:rPr lang="ru-RU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Баязете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", "Комедия о Бахусе с </a:t>
            </a:r>
            <a:r>
              <a:rPr lang="ru-RU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Венусом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".. После смерти Алексея Михайловича театр был закрыт.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7.Театр.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7.Театр.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8" descr="AMI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14422"/>
            <a:ext cx="2319338" cy="317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ая выноска 7"/>
          <p:cNvSpPr/>
          <p:nvPr/>
        </p:nvSpPr>
        <p:spPr>
          <a:xfrm>
            <a:off x="3492500" y="1628775"/>
            <a:ext cx="1079500" cy="719138"/>
          </a:xfrm>
          <a:prstGeom prst="wedgeRectCallout">
            <a:avLst>
              <a:gd name="adj1" fmla="val 128839"/>
              <a:gd name="adj2" fmla="val 104727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1672 г </a:t>
            </a: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5508625" y="1412875"/>
            <a:ext cx="3348038" cy="2087563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Указ, в котором</a:t>
            </a:r>
          </a:p>
          <a:p>
            <a:pPr marL="609600" indent="-609600"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поручалось найти за </a:t>
            </a:r>
          </a:p>
          <a:p>
            <a:pPr marL="609600" indent="-609600"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границей людей, </a:t>
            </a:r>
          </a:p>
          <a:p>
            <a:pPr marL="609600" indent="-609600"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умеющих «сыграть </a:t>
            </a:r>
          </a:p>
          <a:p>
            <a:pPr marL="609600" indent="-609600"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комедии».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08400" y="4221162"/>
            <a:ext cx="4679950" cy="8509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cs typeface="+mn-cs"/>
              </a:rPr>
              <a:t> </a:t>
            </a:r>
            <a:r>
              <a:rPr lang="ru-RU" sz="2400" b="1" dirty="0">
                <a:cs typeface="+mn-cs"/>
              </a:rPr>
              <a:t>«Комедийная хоромина»</a:t>
            </a:r>
            <a:endParaRPr lang="ru-RU" sz="2400" dirty="0"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08400" y="5143512"/>
            <a:ext cx="467995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609600" indent="-609600" algn="ctr">
              <a:defRPr/>
            </a:pPr>
            <a:r>
              <a:rPr lang="ru-RU" sz="2000" b="1" dirty="0">
                <a:solidFill>
                  <a:srgbClr val="663300"/>
                </a:solidFill>
                <a:cs typeface="+mn-cs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театре играли иностранные актёры.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7.Театр. </a:t>
            </a:r>
            <a:b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6" descr="14208-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000108"/>
            <a:ext cx="4233862" cy="564360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85720" y="1000108"/>
            <a:ext cx="421484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Театр был создан под влиянием молодой жены царя, Натальи Кирилловны. В нем ставили пьесы на библейские сюжеты, которые продолжались обычно несколько часов </a:t>
            </a:r>
            <a:endParaRPr lang="ru-RU" sz="28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214282" y="1071546"/>
            <a:ext cx="4281518" cy="5500726"/>
          </a:xfrm>
        </p:spPr>
        <p:txBody>
          <a:bodyPr>
            <a:normAutofit fontScale="55000" lnSpcReduction="20000"/>
          </a:bodyPr>
          <a:lstStyle/>
          <a:p>
            <a:r>
              <a:rPr lang="ru-RU" sz="33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Рост ремесел, торговли, усиление государственного аппарата вызвали широкое распространение грамотности в среде городского населения. 40–50% посадских людей были грамотными.</a:t>
            </a:r>
          </a:p>
          <a:p>
            <a:r>
              <a:rPr lang="ru-RU" sz="33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- Много грамотных людей среди духовного и приказного сословий, дворян и посадских, среди черносошных и крепостных крестьян имелись грамотные старосты, целовальники, приказчики и писцы, подавляющая масса крестьян – неграмотные. Грамоте обучали церковнослужители и приказные по церковным книгам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r>
              <a:rPr lang="ru-RU" sz="3600" dirty="0" smtClean="0">
                <a:solidFill>
                  <a:srgbClr val="C00000"/>
                </a:solidFill>
                <a:effectLst/>
              </a:rPr>
              <a:t>2. Образование и письменность.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12" descr="sis-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000108"/>
            <a:ext cx="4381500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200" i="1" u="sng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Выводы</a:t>
            </a:r>
            <a:endParaRPr lang="ru-RU" sz="3200" i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20" y="1000108"/>
            <a:ext cx="80724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Переходный период от Средневековья к Новому времени,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«старина и новизна перемешались»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Неравномерность развития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Бурный процесс обмирщения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Возрастает внимание к человеку, его месту  и роли в окружающем мире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Проявляется личностное начало , распространились авторские произведения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Расширились культурные связи со странами Западной Европы, возросло число культурных заимствований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Накопление знаний, начало их теоретического осмысления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1001</TotalTime>
  <Words>3278</Words>
  <Application>Microsoft Office PowerPoint</Application>
  <PresentationFormat>Экран (4:3)</PresentationFormat>
  <Paragraphs>374</Paragraphs>
  <Slides>90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90</vt:i4>
      </vt:variant>
    </vt:vector>
  </HeadingPairs>
  <TitlesOfParts>
    <vt:vector size="91" baseType="lpstr">
      <vt:lpstr>Открытая</vt:lpstr>
      <vt:lpstr>Культура России  17 века</vt:lpstr>
      <vt:lpstr>Характерные черты</vt:lpstr>
      <vt:lpstr>1. Материальная культура быт.</vt:lpstr>
      <vt:lpstr>1. Материальная культура быт.</vt:lpstr>
      <vt:lpstr>1. Материальная культура быт.</vt:lpstr>
      <vt:lpstr>1. Материальная культура быт.</vt:lpstr>
      <vt:lpstr>1. Материальная культура быт.</vt:lpstr>
      <vt:lpstr>1. Материальная культура быт.</vt:lpstr>
      <vt:lpstr>2. Образование и письменность. </vt:lpstr>
      <vt:lpstr>2. Образование и письменность. </vt:lpstr>
      <vt:lpstr>2. Образование и письменность.</vt:lpstr>
      <vt:lpstr>2. Образование и письменность. </vt:lpstr>
      <vt:lpstr>2. Образование и письменность.</vt:lpstr>
      <vt:lpstr>2. Образование и письменность.</vt:lpstr>
      <vt:lpstr>2. Образование и письменность.</vt:lpstr>
      <vt:lpstr>2. Образование и письменность.</vt:lpstr>
      <vt:lpstr>2. Образование и письменность.</vt:lpstr>
      <vt:lpstr>2. Образование и письменность.</vt:lpstr>
      <vt:lpstr>2. Образование и письменность.</vt:lpstr>
      <vt:lpstr>3. Наука. 1)География.</vt:lpstr>
      <vt:lpstr>3. Наука. 1)География.</vt:lpstr>
      <vt:lpstr>3. Наука. 2)История.</vt:lpstr>
      <vt:lpstr>3. Наука. 3)Медицина.</vt:lpstr>
      <vt:lpstr>3. Наука. 4)Техника.</vt:lpstr>
      <vt:lpstr>3. Наука. 5)Естествознание.</vt:lpstr>
      <vt:lpstr>4. Литература</vt:lpstr>
      <vt:lpstr>4. Литература</vt:lpstr>
      <vt:lpstr>4. Литература. 1)Поэзия</vt:lpstr>
      <vt:lpstr>4. Литература. 1)Поэзия</vt:lpstr>
      <vt:lpstr>4. Литература. 2) Событийная  (патриотическая)литература</vt:lpstr>
      <vt:lpstr>4. Литература. 2) Событийная  (патриотическая)литература</vt:lpstr>
      <vt:lpstr>4. Литература. 2) Событийная  (патриотическая)литература</vt:lpstr>
      <vt:lpstr>4. Литература. 3) Жития</vt:lpstr>
      <vt:lpstr>4. Литература. 4) Драматургия</vt:lpstr>
      <vt:lpstr>4. Литература. 4) Бытовая повесть</vt:lpstr>
      <vt:lpstr>4. Литература.  5) Автобиографическая повесть</vt:lpstr>
      <vt:lpstr>4. Литература.  6)Общественно-политическая литература</vt:lpstr>
      <vt:lpstr>4. Литература.  7) Сатирические повести</vt:lpstr>
      <vt:lpstr>4. Литература.  7) Летописи</vt:lpstr>
      <vt:lpstr>4. Литература.  8) О Смуте</vt:lpstr>
      <vt:lpstr>4. Литература.  9) Фольклор</vt:lpstr>
      <vt:lpstr>5. Архитектура </vt:lpstr>
      <vt:lpstr>5. Архитектура </vt:lpstr>
      <vt:lpstr>5. Архитектура. Шатровый стиль </vt:lpstr>
      <vt:lpstr>5. Архитектура. Шатровый стиль </vt:lpstr>
      <vt:lpstr>5. Архитектура. Шатровый стиль </vt:lpstr>
      <vt:lpstr>5. Архитектура. Шатровый стиль </vt:lpstr>
      <vt:lpstr>5. Архитектура. Шатровый стиль </vt:lpstr>
      <vt:lpstr>5. Архитектура. Шатровый стиль </vt:lpstr>
      <vt:lpstr>5. Архитектура. Шатровый стиль </vt:lpstr>
      <vt:lpstr>5. Архитектура. Шатровый стиль </vt:lpstr>
      <vt:lpstr>5. Архитектура. Шатровый стиль </vt:lpstr>
      <vt:lpstr>5. Архитектура. Крестово-купольный стиль </vt:lpstr>
      <vt:lpstr>5. Архитектура. Крестово-купольный стильстиль </vt:lpstr>
      <vt:lpstr>5. Архитектура. Узорочье </vt:lpstr>
      <vt:lpstr>5. Архитектура. Узорочье </vt:lpstr>
      <vt:lpstr>5. Архитектура. Узорочье </vt:lpstr>
      <vt:lpstr>5. Архитектура. Узорочье </vt:lpstr>
      <vt:lpstr>5. Архитектура. Нарышкинское барокко</vt:lpstr>
      <vt:lpstr>5. Архитектура. Нарышкинское барокко </vt:lpstr>
      <vt:lpstr>5. Архитектура. Нарышкинское барокко </vt:lpstr>
      <vt:lpstr>5. Архитектура. Нарышкинское барокко </vt:lpstr>
      <vt:lpstr>5. Архитектура. Нарышкинское барокко </vt:lpstr>
      <vt:lpstr>5. Архитектура. Нарышкинское барокко </vt:lpstr>
      <vt:lpstr>5. Архитектура. Нарышкинское барокко </vt:lpstr>
      <vt:lpstr>5. Архитектура. Нарышкинское барокко </vt:lpstr>
      <vt:lpstr>5. Архитектура. Нарышкинское барокко </vt:lpstr>
      <vt:lpstr>5. Архитектура. Нарышкинское барокко </vt:lpstr>
      <vt:lpstr>5. Архитектура. Нарышкинское барокко </vt:lpstr>
      <vt:lpstr>5. Архитектура.  </vt:lpstr>
      <vt:lpstr>6.Живопись.  </vt:lpstr>
      <vt:lpstr>6.Живопись.  </vt:lpstr>
      <vt:lpstr>6.Живопись.  </vt:lpstr>
      <vt:lpstr>6.Живопись.  </vt:lpstr>
      <vt:lpstr>6.Живопись.  </vt:lpstr>
      <vt:lpstr>6.Живопись.  </vt:lpstr>
      <vt:lpstr>6.Живопись.  </vt:lpstr>
      <vt:lpstr>6.Живопись.  </vt:lpstr>
      <vt:lpstr>6.Живопись.  </vt:lpstr>
      <vt:lpstr>6.Живопись.  </vt:lpstr>
      <vt:lpstr>6.Живопись.  </vt:lpstr>
      <vt:lpstr>6.Живопись.  </vt:lpstr>
      <vt:lpstr>6.Живопись.  </vt:lpstr>
      <vt:lpstr>6.Живопись.  </vt:lpstr>
      <vt:lpstr>6.Живопись.  </vt:lpstr>
      <vt:lpstr>7.Театр.  </vt:lpstr>
      <vt:lpstr>7.Театр.  </vt:lpstr>
      <vt:lpstr>7.Театр.  </vt:lpstr>
      <vt:lpstr>7.Театр.  </vt:lpstr>
      <vt:lpstr>Выводы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России  17 века</dc:title>
  <dc:creator>Ольга Юрьевна</dc:creator>
  <cp:lastModifiedBy>Аношина</cp:lastModifiedBy>
  <cp:revision>37</cp:revision>
  <dcterms:modified xsi:type="dcterms:W3CDTF">2016-02-07T21:55:37Z</dcterms:modified>
</cp:coreProperties>
</file>