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858" y="-8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333375"/>
            <a:ext cx="856932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EC2836-D5B7-4A36-9BC9-415C77D3BA5F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5BFE43-CA70-42C0-BACE-F315AC6D54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EC2836-D5B7-4A36-9BC9-415C77D3BA5F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5BFE43-CA70-42C0-BACE-F315AC6D54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EC2836-D5B7-4A36-9BC9-415C77D3BA5F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5BFE43-CA70-42C0-BACE-F315AC6D54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0825" y="260350"/>
            <a:ext cx="8642350" cy="6337300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" name="Рисунок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4797425"/>
            <a:ext cx="10668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EC2836-D5B7-4A36-9BC9-415C77D3BA5F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5BFE43-CA70-42C0-BACE-F315AC6D54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EC2836-D5B7-4A36-9BC9-415C77D3BA5F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5BFE43-CA70-42C0-BACE-F315AC6D54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EC2836-D5B7-4A36-9BC9-415C77D3BA5F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5BFE43-CA70-42C0-BACE-F315AC6D54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EC2836-D5B7-4A36-9BC9-415C77D3BA5F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5BFE43-CA70-42C0-BACE-F315AC6D54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EC2836-D5B7-4A36-9BC9-415C77D3BA5F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5BFE43-CA70-42C0-BACE-F315AC6D54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EC2836-D5B7-4A36-9BC9-415C77D3BA5F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5BFE43-CA70-42C0-BACE-F315AC6D54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EC2836-D5B7-4A36-9BC9-415C77D3BA5F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5BFE43-CA70-42C0-BACE-F315AC6D54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EC2836-D5B7-4A36-9BC9-415C77D3BA5F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5BFE43-CA70-42C0-BACE-F315AC6D54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0CEC2836-D5B7-4A36-9BC9-415C77D3BA5F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265BFE43-CA70-42C0-BACE-F315AC6D549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785794"/>
            <a:ext cx="6929486" cy="2763738"/>
          </a:xfrm>
        </p:spPr>
        <p:txBody>
          <a:bodyPr>
            <a:noAutofit/>
          </a:bodyPr>
          <a:lstStyle/>
          <a:p>
            <a:r>
              <a:rPr lang="ru-RU" sz="4800" dirty="0"/>
              <a:t>Метод экономической науки. Измерение экономических величин</a:t>
            </a:r>
            <a:br>
              <a:rPr lang="ru-RU" sz="4800" dirty="0"/>
            </a:b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4303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131444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/>
              <a:t>Метод моделирования экономики делит все величины на: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58" y="1643050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потоки</a:t>
            </a:r>
            <a:r>
              <a:rPr lang="ru-RU" dirty="0" smtClean="0"/>
              <a:t> (имеют интервальную размерность)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запасы или фонды </a:t>
            </a:r>
            <a:r>
              <a:rPr lang="ru-RU" dirty="0" smtClean="0"/>
              <a:t>(они имеют моментную размерность)</a:t>
            </a:r>
          </a:p>
          <a:p>
            <a:pPr marL="0" indent="0">
              <a:buNone/>
            </a:pPr>
            <a:r>
              <a:rPr lang="ru-RU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Оперируя экономическими переменными, имеющими разную размерность, необходимо помнить, что </a:t>
            </a:r>
            <a:r>
              <a:rPr lang="ru-RU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нельзя вычитать или суммировать из одной другую</a:t>
            </a:r>
            <a:r>
              <a:rPr lang="ru-RU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85918" y="5786454"/>
            <a:ext cx="6858048" cy="6429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dirty="0" smtClean="0"/>
              <a:t>Обратимся к примеру на странице 28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184480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58" y="357166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Экономические </a:t>
            </a:r>
            <a:r>
              <a:rPr lang="ru-RU" b="1" dirty="0"/>
              <a:t>показатели выражаются в</a:t>
            </a:r>
            <a:r>
              <a:rPr lang="ru-RU" dirty="0"/>
              <a:t>: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абсолютных </a:t>
            </a:r>
            <a:r>
              <a:rPr lang="ru-RU" dirty="0">
                <a:solidFill>
                  <a:srgbClr val="FF0000"/>
                </a:solidFill>
              </a:rPr>
              <a:t>показателях</a:t>
            </a:r>
            <a:r>
              <a:rPr lang="ru-RU" dirty="0"/>
              <a:t> (тонна, метр, доллар…)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относительных </a:t>
            </a:r>
            <a:r>
              <a:rPr lang="ru-RU" dirty="0">
                <a:solidFill>
                  <a:srgbClr val="FF0000"/>
                </a:solidFill>
              </a:rPr>
              <a:t>показателях</a:t>
            </a:r>
            <a:r>
              <a:rPr lang="ru-RU" dirty="0"/>
              <a:t> (отношение </a:t>
            </a:r>
            <a:r>
              <a:rPr lang="ru-RU" dirty="0" err="1"/>
              <a:t>разноразмерных</a:t>
            </a:r>
            <a:r>
              <a:rPr lang="ru-RU" dirty="0"/>
              <a:t> величин)</a:t>
            </a:r>
          </a:p>
        </p:txBody>
      </p:sp>
    </p:spTree>
    <p:extLst>
      <p:ext uri="{BB962C8B-B14F-4D97-AF65-F5344CB8AC3E}">
        <p14:creationId xmlns="" xmlns:p14="http://schemas.microsoft.com/office/powerpoint/2010/main" val="15494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/>
              <a:t>Номинальные и реальные величины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Данные</a:t>
            </a:r>
            <a:r>
              <a:rPr lang="ru-RU" dirty="0"/>
              <a:t>, с которыми имеют дело экономисты, делятся на:</a:t>
            </a:r>
          </a:p>
          <a:p>
            <a:r>
              <a:rPr lang="ru-RU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номинальные</a:t>
            </a:r>
            <a:r>
              <a:rPr lang="ru-RU" dirty="0" smtClean="0"/>
              <a:t> </a:t>
            </a:r>
            <a:r>
              <a:rPr lang="ru-RU" dirty="0"/>
              <a:t>– экономические величины, выраженные в текущих ценах</a:t>
            </a:r>
          </a:p>
          <a:p>
            <a:r>
              <a:rPr lang="ru-RU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реальные </a:t>
            </a:r>
            <a:r>
              <a:rPr lang="ru-RU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величины </a:t>
            </a:r>
            <a:r>
              <a:rPr lang="ru-RU" dirty="0"/>
              <a:t>- экономические величины, выраженные в неизменных ценах.</a:t>
            </a:r>
          </a:p>
        </p:txBody>
      </p:sp>
    </p:spTree>
    <p:extLst>
      <p:ext uri="{BB962C8B-B14F-4D97-AF65-F5344CB8AC3E}">
        <p14:creationId xmlns="" xmlns:p14="http://schemas.microsoft.com/office/powerpoint/2010/main" val="385434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95759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b="1" dirty="0" smtClean="0"/>
              <a:t>Индексы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19256" cy="5661248"/>
          </a:xfrm>
        </p:spPr>
        <p:txBody>
          <a:bodyPr>
            <a:normAutofit/>
          </a:bodyPr>
          <a:lstStyle/>
          <a:p>
            <a:pPr marL="0" indent="539750" algn="just">
              <a:buNone/>
            </a:pPr>
            <a:r>
              <a:rPr lang="ru-RU" sz="3000" dirty="0"/>
              <a:t>Для определения уровня и динамики многих экономических показателей используются индексы.</a:t>
            </a:r>
          </a:p>
          <a:p>
            <a:pPr marL="0" indent="539750" algn="just">
              <a:buNone/>
            </a:pPr>
            <a:r>
              <a:rPr lang="ru-RU" sz="3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Индекс</a:t>
            </a:r>
            <a:r>
              <a:rPr lang="ru-RU" sz="3000" b="1" dirty="0" smtClean="0">
                <a:solidFill>
                  <a:srgbClr val="FF0000"/>
                </a:solidFill>
              </a:rPr>
              <a:t> </a:t>
            </a:r>
            <a:r>
              <a:rPr lang="ru-RU" sz="3000" dirty="0">
                <a:solidFill>
                  <a:srgbClr val="FF0000"/>
                </a:solidFill>
              </a:rPr>
              <a:t>– это относительная величина, показывающая, во сколько раз уровень изучаемого явления в данных условиях отличается от уровня того же явления в других условиях (уровень принятый за 100% - базовый).</a:t>
            </a:r>
          </a:p>
          <a:p>
            <a:pPr marL="0" indent="539750" algn="just">
              <a:buNone/>
            </a:pPr>
            <a:r>
              <a:rPr lang="ru-RU" sz="3000" b="1" dirty="0" smtClean="0"/>
              <a:t>	График</a:t>
            </a:r>
            <a:r>
              <a:rPr lang="ru-RU" sz="3000" dirty="0" smtClean="0"/>
              <a:t> </a:t>
            </a:r>
            <a:r>
              <a:rPr lang="ru-RU" sz="3000" dirty="0"/>
              <a:t>представляет собой чертеж, позволяющий изобразить количественную зависимость одной величины от другой.</a:t>
            </a:r>
          </a:p>
        </p:txBody>
      </p:sp>
    </p:spTree>
    <p:extLst>
      <p:ext uri="{BB962C8B-B14F-4D97-AF65-F5344CB8AC3E}">
        <p14:creationId xmlns="" xmlns:p14="http://schemas.microsoft.com/office/powerpoint/2010/main" val="81972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285728"/>
            <a:ext cx="8229600" cy="5937523"/>
          </a:xfrm>
        </p:spPr>
        <p:txBody>
          <a:bodyPr>
            <a:normAutofit fontScale="92500" lnSpcReduction="20000"/>
          </a:bodyPr>
          <a:lstStyle/>
          <a:p>
            <a:pPr marL="0" indent="539750">
              <a:buNone/>
            </a:pPr>
            <a:r>
              <a:rPr lang="ru-RU" dirty="0"/>
              <a:t>Структура экономики любой страны </a:t>
            </a:r>
            <a:r>
              <a:rPr lang="ru-RU" b="1" dirty="0"/>
              <a:t>очень сложна.</a:t>
            </a:r>
          </a:p>
          <a:p>
            <a:pPr marL="0" indent="539750">
              <a:buNone/>
            </a:pPr>
            <a:r>
              <a:rPr lang="ru-RU" i="1" u="sng" dirty="0"/>
              <a:t>Все процессы, происходящие в экономике страны оказывают большое влияние на жизнь каждого </a:t>
            </a:r>
            <a:r>
              <a:rPr lang="ru-RU" i="1" u="sng" dirty="0" smtClean="0"/>
              <a:t>человека</a:t>
            </a:r>
            <a:endParaRPr lang="ru-RU" i="1" u="sng" dirty="0"/>
          </a:p>
          <a:p>
            <a:pPr marL="0" indent="539750">
              <a:buNone/>
            </a:pPr>
            <a:r>
              <a:rPr lang="ru-RU" dirty="0"/>
              <a:t>Для того, чтобы объяснить все процессы, происходящие в экономике различных уровней экономисты разрабатывают и обосновывают </a:t>
            </a:r>
            <a:r>
              <a:rPr lang="ru-RU" b="1" dirty="0"/>
              <a:t>теорию</a:t>
            </a:r>
            <a:r>
              <a:rPr lang="ru-RU" dirty="0"/>
              <a:t>, которая дает объяснение различным событиям в экономике.</a:t>
            </a:r>
          </a:p>
          <a:p>
            <a:pPr marL="0" indent="539750" algn="just">
              <a:buNone/>
            </a:pPr>
            <a:r>
              <a:rPr lang="ru-RU" dirty="0"/>
              <a:t>Существует множество теорий, которые разрешают множество проблем экономики: </a:t>
            </a:r>
            <a:r>
              <a:rPr lang="ru-RU" b="1" dirty="0"/>
              <a:t>повышение и понижение цен, ценовая политика и др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81806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58" y="285728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Разработка </a:t>
            </a:r>
            <a:r>
              <a:rPr lang="ru-RU" dirty="0"/>
              <a:t>той или иной экономической теории опирается на использование </a:t>
            </a:r>
            <a:r>
              <a:rPr lang="ru-RU" b="1" dirty="0"/>
              <a:t>метода моделирования экономики или построения экономической модели</a:t>
            </a:r>
            <a:r>
              <a:rPr lang="ru-RU" dirty="0"/>
              <a:t>.</a:t>
            </a:r>
          </a:p>
        </p:txBody>
      </p:sp>
      <p:pic>
        <p:nvPicPr>
          <p:cNvPr id="12290" name="Picture 2" descr="В Тульской области растет промышленное производство. Но не все Тула - Новости регион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500306"/>
            <a:ext cx="6000750" cy="4095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65230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034" y="214290"/>
            <a:ext cx="8229600" cy="4525963"/>
          </a:xfrm>
        </p:spPr>
        <p:txBody>
          <a:bodyPr/>
          <a:lstStyle/>
          <a:p>
            <a:pPr marL="0" indent="539750">
              <a:buNone/>
            </a:pPr>
            <a:r>
              <a:rPr lang="ru-RU" b="1" dirty="0">
                <a:solidFill>
                  <a:srgbClr val="FF0000"/>
                </a:solidFill>
              </a:rPr>
              <a:t>Экономическая модель</a:t>
            </a:r>
            <a:r>
              <a:rPr lang="ru-RU" b="1" dirty="0"/>
              <a:t> </a:t>
            </a:r>
            <a:r>
              <a:rPr lang="ru-RU" dirty="0"/>
              <a:t>– упрощенное описание экономики, которое выражает функциональную зависимость между двумя или несколькими </a:t>
            </a:r>
            <a:r>
              <a:rPr lang="ru-RU" dirty="0" smtClean="0"/>
              <a:t>переменными.</a:t>
            </a:r>
            <a:endParaRPr lang="ru-RU" dirty="0"/>
          </a:p>
        </p:txBody>
      </p:sp>
      <p:sp>
        <p:nvSpPr>
          <p:cNvPr id="11266" name="AutoShape 2" descr="Немецкую модель невозможно перенести на другие страны ИноСМИ - Все, что достойно перево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Немецкую модель невозможно перенести на другие страны ИноСМИ - Все, что достойно перево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0" name="Picture 6" descr="Немецкую модель невозможно перенести на другие страны ИноСМИ - Все, что достойно перевод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571744"/>
            <a:ext cx="5572164" cy="39423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9458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dirty="0" smtClean="0"/>
              <a:t>Вспомним кривую производственных возможностей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58" y="1600200"/>
            <a:ext cx="8329642" cy="490063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1. Данная </a:t>
            </a:r>
            <a:r>
              <a:rPr lang="ru-RU" dirty="0"/>
              <a:t>модель представляет экономику, в которой производятся: </a:t>
            </a:r>
          </a:p>
          <a:p>
            <a:pPr lvl="0">
              <a:buFont typeface="Wingdings" pitchFamily="2" charset="2"/>
              <a:buChar char="ü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Средства производства</a:t>
            </a:r>
            <a:r>
              <a:rPr lang="ru-RU" dirty="0"/>
              <a:t>, как обобщенный вид продукции</a:t>
            </a:r>
          </a:p>
          <a:p>
            <a:pPr lvl="0">
              <a:buFont typeface="Wingdings" pitchFamily="2" charset="2"/>
              <a:buChar char="ü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Предметы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потребления</a:t>
            </a:r>
            <a:r>
              <a:rPr lang="ru-RU" dirty="0"/>
              <a:t> как обобщенный вид продукции</a:t>
            </a:r>
          </a:p>
          <a:p>
            <a:pPr marL="0" indent="0">
              <a:buNone/>
            </a:pPr>
            <a:r>
              <a:rPr lang="ru-RU" dirty="0" smtClean="0"/>
              <a:t>2. Также </a:t>
            </a:r>
            <a:r>
              <a:rPr lang="ru-RU" dirty="0"/>
              <a:t>предусмотрены 2 условия (ограничения):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/>
              <a:t>Общество располагает ограниченными ресурсами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/>
              <a:t>Ресурсы используются полностью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8003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4257676" cy="5721499"/>
          </a:xfrm>
        </p:spPr>
        <p:txBody>
          <a:bodyPr>
            <a:normAutofit fontScale="77500" lnSpcReduction="20000"/>
          </a:bodyPr>
          <a:lstStyle/>
          <a:p>
            <a:pPr marL="0" indent="539750">
              <a:buNone/>
            </a:pPr>
            <a:r>
              <a:rPr lang="ru-RU" dirty="0"/>
              <a:t>Данная модель вполне реалистична, однако упрощает реальность (многие факторы не учитываются: налоги, доходы рабочих и предпринимателей). </a:t>
            </a:r>
            <a:endParaRPr lang="ru-RU" dirty="0" smtClean="0"/>
          </a:p>
          <a:p>
            <a:pPr marL="0" indent="539750" algn="just">
              <a:buNone/>
            </a:pP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 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дает возможность найти оптимальный вариант соотношения предметов потребления и средств производства (стр.15).</a:t>
            </a:r>
          </a:p>
          <a:p>
            <a:pPr marL="0" indent="539750">
              <a:buNone/>
            </a:pPr>
            <a:r>
              <a:rPr lang="ru-RU" dirty="0"/>
              <a:t>Метод моделирования предполагает, 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экономист использует различные переменные величины</a:t>
            </a:r>
            <a:r>
              <a:rPr lang="ru-RU" dirty="0"/>
              <a:t>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1285" t="39941" r="39221" b="18123"/>
          <a:stretch>
            <a:fillRect/>
          </a:stretch>
        </p:blipFill>
        <p:spPr bwMode="auto">
          <a:xfrm>
            <a:off x="4786314" y="785794"/>
            <a:ext cx="4095810" cy="4572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17058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b="1" dirty="0"/>
              <a:t>Экономические </a:t>
            </a:r>
            <a:r>
              <a:rPr lang="ru-RU" b="1" dirty="0" smtClean="0"/>
              <a:t>переменные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625475">
              <a:buNone/>
            </a:pPr>
            <a:r>
              <a:rPr lang="ru-RU" dirty="0"/>
              <a:t>Экономическая модель включает в себя зависимости одной величины от другой (доход </a:t>
            </a:r>
            <a:r>
              <a:rPr lang="ru-RU" dirty="0" smtClean="0"/>
              <a:t>семьи и </a:t>
            </a:r>
            <a:r>
              <a:rPr lang="ru-RU" dirty="0"/>
              <a:t>её расход).</a:t>
            </a:r>
          </a:p>
          <a:p>
            <a:pPr marL="0" indent="625475">
              <a:buNone/>
            </a:pPr>
            <a:r>
              <a:rPr lang="ru-RU" dirty="0"/>
              <a:t>На примере кривой спроса покажем зависимость количество возможных покупок и цены товара.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8629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428604"/>
            <a:ext cx="8229600" cy="4525963"/>
          </a:xfrm>
        </p:spPr>
        <p:txBody>
          <a:bodyPr>
            <a:normAutofit/>
          </a:bodyPr>
          <a:lstStyle/>
          <a:p>
            <a:pPr marL="0" indent="722313" algn="just">
              <a:buNone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Экономические данные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/>
              <a:t>– факты, выраженные, как правило, в виде цифр, несущие информацию об экономических переменных.</a:t>
            </a:r>
          </a:p>
          <a:p>
            <a:pPr marL="0" indent="722313" algn="just">
              <a:buNone/>
            </a:pPr>
            <a:r>
              <a:rPr lang="ru-RU" dirty="0"/>
              <a:t>Данные характеризуют реальную действительность: </a:t>
            </a:r>
            <a:r>
              <a:rPr lang="ru-RU" dirty="0">
                <a:solidFill>
                  <a:srgbClr val="FF0000"/>
                </a:solidFill>
              </a:rPr>
              <a:t>экономическое положение предприятия, отрасли, материальное положение населения, размер налогов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445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/>
              <a:t>Размерность экономических </a:t>
            </a:r>
            <a:r>
              <a:rPr lang="ru-RU" dirty="0" smtClean="0"/>
              <a:t>величин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000240"/>
            <a:ext cx="4500562" cy="42862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Интервальные</a:t>
            </a:r>
            <a:r>
              <a:rPr lang="ru-RU" sz="3200" dirty="0" smtClean="0"/>
              <a:t> – </a:t>
            </a:r>
            <a:r>
              <a:rPr lang="ru-RU" sz="3200" dirty="0" err="1" smtClean="0"/>
              <a:t>з</a:t>
            </a:r>
            <a:r>
              <a:rPr lang="ru-RU" sz="3200" dirty="0" smtClean="0"/>
              <a:t>/</a:t>
            </a:r>
            <a:r>
              <a:rPr lang="ru-RU" sz="3200" dirty="0" err="1" smtClean="0"/>
              <a:t>п</a:t>
            </a:r>
            <a:r>
              <a:rPr lang="ru-RU" sz="3200" dirty="0" smtClean="0"/>
              <a:t> или к любому другому виду дохода, основа которого цикличность (</a:t>
            </a:r>
            <a:r>
              <a:rPr lang="ru-RU" sz="3200" dirty="0" err="1" smtClean="0"/>
              <a:t>з</a:t>
            </a:r>
            <a:r>
              <a:rPr lang="ru-RU" sz="3200" dirty="0" smtClean="0"/>
              <a:t>/</a:t>
            </a:r>
            <a:r>
              <a:rPr lang="ru-RU" sz="3200" dirty="0" err="1" smtClean="0"/>
              <a:t>п</a:t>
            </a:r>
            <a:r>
              <a:rPr lang="ru-RU" sz="3200" dirty="0" smtClean="0"/>
              <a:t> 32 тыс. рублей для 1 месяца – нормально, а за год - маловато).</a:t>
            </a:r>
          </a:p>
          <a:p>
            <a:pPr algn="ctr"/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43438" y="2000240"/>
            <a:ext cx="4500562" cy="42862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Моментная размерность </a:t>
            </a:r>
            <a:r>
              <a:rPr lang="ru-RU" sz="2800" dirty="0" smtClean="0"/>
              <a:t>– размер экономического показателя устанавливается на определенный момент времени (стоимость зданий, стоимость запасов сырья, резервы валюты в ЦБ).</a:t>
            </a:r>
            <a:endParaRPr lang="ru-RU" sz="2800" dirty="0"/>
          </a:p>
        </p:txBody>
      </p:sp>
      <p:cxnSp>
        <p:nvCxnSpPr>
          <p:cNvPr id="7" name="Прямая со стрелкой 6"/>
          <p:cNvCxnSpPr>
            <a:stCxn id="2" idx="2"/>
            <a:endCxn id="4" idx="0"/>
          </p:cNvCxnSpPr>
          <p:nvPr/>
        </p:nvCxnSpPr>
        <p:spPr>
          <a:xfrm rot="5400000">
            <a:off x="3119840" y="548080"/>
            <a:ext cx="582602" cy="232171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2" idx="2"/>
            <a:endCxn id="5" idx="0"/>
          </p:cNvCxnSpPr>
          <p:nvPr/>
        </p:nvCxnSpPr>
        <p:spPr>
          <a:xfrm rot="16200000" flipH="1">
            <a:off x="5441558" y="548079"/>
            <a:ext cx="582602" cy="232171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509462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рандаши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me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Карандаши</Template>
  <TotalTime>165</TotalTime>
  <Words>432</Words>
  <Application>Microsoft Office PowerPoint</Application>
  <PresentationFormat>Экран (4:3)</PresentationFormat>
  <Paragraphs>41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Карандаши</vt:lpstr>
      <vt:lpstr>Метод экономической науки. Измерение экономических величин </vt:lpstr>
      <vt:lpstr>Слайд 2</vt:lpstr>
      <vt:lpstr>Слайд 3</vt:lpstr>
      <vt:lpstr>Слайд 4</vt:lpstr>
      <vt:lpstr>Вспомним кривую производственных возможностей</vt:lpstr>
      <vt:lpstr>Слайд 6</vt:lpstr>
      <vt:lpstr>Экономические переменные</vt:lpstr>
      <vt:lpstr>Слайд 8</vt:lpstr>
      <vt:lpstr>Размерность экономических величин</vt:lpstr>
      <vt:lpstr>Метод моделирования экономики делит все величины на:</vt:lpstr>
      <vt:lpstr>Слайд 11</vt:lpstr>
      <vt:lpstr>Номинальные и реальные величины</vt:lpstr>
      <vt:lpstr>Индексы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 экономической науки. Измерение экономических величин </dc:title>
  <dc:creator>Иришка</dc:creator>
  <cp:lastModifiedBy>Юрий</cp:lastModifiedBy>
  <cp:revision>13</cp:revision>
  <dcterms:created xsi:type="dcterms:W3CDTF">2013-09-25T20:17:02Z</dcterms:created>
  <dcterms:modified xsi:type="dcterms:W3CDTF">2019-09-24T13:58:01Z</dcterms:modified>
</cp:coreProperties>
</file>