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8"/>
  </p:notesMasterIdLst>
  <p:sldIdLst>
    <p:sldId id="294" r:id="rId2"/>
    <p:sldId id="259" r:id="rId3"/>
    <p:sldId id="292" r:id="rId4"/>
    <p:sldId id="286" r:id="rId5"/>
    <p:sldId id="285" r:id="rId6"/>
    <p:sldId id="293" r:id="rId7"/>
    <p:sldId id="281" r:id="rId8"/>
    <p:sldId id="276" r:id="rId9"/>
    <p:sldId id="260" r:id="rId10"/>
    <p:sldId id="261" r:id="rId11"/>
    <p:sldId id="282" r:id="rId12"/>
    <p:sldId id="283" r:id="rId13"/>
    <p:sldId id="263" r:id="rId14"/>
    <p:sldId id="264" r:id="rId15"/>
    <p:sldId id="277" r:id="rId16"/>
    <p:sldId id="299" r:id="rId17"/>
    <p:sldId id="298" r:id="rId18"/>
    <p:sldId id="279" r:id="rId19"/>
    <p:sldId id="267" r:id="rId20"/>
    <p:sldId id="278" r:id="rId21"/>
    <p:sldId id="288" r:id="rId22"/>
    <p:sldId id="274" r:id="rId23"/>
    <p:sldId id="270" r:id="rId24"/>
    <p:sldId id="287" r:id="rId25"/>
    <p:sldId id="275" r:id="rId26"/>
    <p:sldId id="273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66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18" autoAdjust="0"/>
  </p:normalViewPr>
  <p:slideViewPr>
    <p:cSldViewPr snapToGrid="0">
      <p:cViewPr>
        <p:scale>
          <a:sx n="60" d="100"/>
          <a:sy n="60" d="100"/>
        </p:scale>
        <p:origin x="-1800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47C641-DA86-402D-AD71-1809E525B3E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B61E6A01-BA04-4BE2-A211-AA47272A0A61}">
      <dgm:prSet/>
      <dgm:spPr>
        <a:solidFill>
          <a:schemeClr val="bg1"/>
        </a:solidFill>
        <a:ln w="57150">
          <a:solidFill>
            <a:srgbClr val="3366CC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</a:rPr>
            <a:t>Святослав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(957-972)</a:t>
          </a:r>
        </a:p>
      </dgm:t>
    </dgm:pt>
    <dgm:pt modelId="{6ED7F072-3816-460D-B546-D7D2A40BBBE8}" type="parTrans" cxnId="{B8004BD8-71F7-430B-8EDE-11421B43D6D7}">
      <dgm:prSet/>
      <dgm:spPr/>
      <dgm:t>
        <a:bodyPr/>
        <a:lstStyle/>
        <a:p>
          <a:endParaRPr lang="ru-RU"/>
        </a:p>
      </dgm:t>
    </dgm:pt>
    <dgm:pt modelId="{1E789C63-7D65-4630-BD9D-1B9FB21D472D}" type="sibTrans" cxnId="{B8004BD8-71F7-430B-8EDE-11421B43D6D7}">
      <dgm:prSet/>
      <dgm:spPr/>
      <dgm:t>
        <a:bodyPr/>
        <a:lstStyle/>
        <a:p>
          <a:endParaRPr lang="ru-RU"/>
        </a:p>
      </dgm:t>
    </dgm:pt>
    <dgm:pt modelId="{3F77F11D-808A-43CD-8141-F9DB9379B7CE}">
      <dgm:prSet custT="1"/>
      <dgm:spPr>
        <a:solidFill>
          <a:schemeClr val="bg1"/>
        </a:solidFill>
        <a:ln>
          <a:solidFill>
            <a:srgbClr val="3366CC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</a:rPr>
            <a:t>Ярополк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(Киев)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(972-980)</a:t>
          </a:r>
        </a:p>
      </dgm:t>
    </dgm:pt>
    <dgm:pt modelId="{240A9135-2A66-4F2D-8D69-279C9D5DDB7C}" type="parTrans" cxnId="{C6AA02B9-6560-4B93-84EC-9F261B565D2C}">
      <dgm:prSet/>
      <dgm:spPr/>
      <dgm:t>
        <a:bodyPr/>
        <a:lstStyle/>
        <a:p>
          <a:endParaRPr lang="ru-RU"/>
        </a:p>
      </dgm:t>
    </dgm:pt>
    <dgm:pt modelId="{D4EEFC49-3920-42AF-808C-41845D788CD1}" type="sibTrans" cxnId="{C6AA02B9-6560-4B93-84EC-9F261B565D2C}">
      <dgm:prSet/>
      <dgm:spPr/>
      <dgm:t>
        <a:bodyPr/>
        <a:lstStyle/>
        <a:p>
          <a:endParaRPr lang="ru-RU"/>
        </a:p>
      </dgm:t>
    </dgm:pt>
    <dgm:pt modelId="{4912E9BE-E666-4742-B84A-272FAFC45D9B}">
      <dgm:prSet custT="1"/>
      <dgm:spPr>
        <a:solidFill>
          <a:schemeClr val="bg1"/>
        </a:solidFill>
        <a:ln>
          <a:solidFill>
            <a:srgbClr val="3366CC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Arial" charset="0"/>
            </a:rPr>
            <a:t>Олег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</a:t>
          </a:r>
          <a:r>
            <a:rPr kumimoji="0" lang="en-US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Д</a:t>
          </a:r>
          <a:r>
            <a:rPr kumimoji="0" lang="ru-RU" sz="2400" b="1" i="0" u="none" strike="noStrike" cap="none" normalizeH="0" baseline="0" dirty="0" err="1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ревлянская</a:t>
          </a:r>
          <a:endParaRPr kumimoji="0" lang="ru-RU" sz="2400" b="1" i="0" u="none" strike="noStrike" cap="none" normalizeH="0" baseline="0" dirty="0" smtClean="0">
            <a:ln>
              <a:noFill/>
            </a:ln>
            <a:solidFill>
              <a:srgbClr val="000099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земля)</a:t>
          </a:r>
        </a:p>
      </dgm:t>
    </dgm:pt>
    <dgm:pt modelId="{0B2AEE88-FF54-4ED5-A95B-1C6033F74047}" type="parTrans" cxnId="{DDF14C2D-E490-4191-BAAC-E122FC085415}">
      <dgm:prSet/>
      <dgm:spPr/>
      <dgm:t>
        <a:bodyPr/>
        <a:lstStyle/>
        <a:p>
          <a:endParaRPr lang="ru-RU"/>
        </a:p>
      </dgm:t>
    </dgm:pt>
    <dgm:pt modelId="{EECABD3D-6ABA-41B1-B56B-D31763822D82}" type="sibTrans" cxnId="{DDF14C2D-E490-4191-BAAC-E122FC085415}">
      <dgm:prSet/>
      <dgm:spPr/>
      <dgm:t>
        <a:bodyPr/>
        <a:lstStyle/>
        <a:p>
          <a:endParaRPr lang="ru-RU"/>
        </a:p>
      </dgm:t>
    </dgm:pt>
    <dgm:pt modelId="{E454F7B5-F628-4A8F-A9BC-B056713EFDE6}">
      <dgm:prSet custT="1"/>
      <dgm:spPr>
        <a:solidFill>
          <a:schemeClr val="bg1"/>
        </a:solidFill>
        <a:ln>
          <a:solidFill>
            <a:srgbClr val="3366CC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Arial" charset="0"/>
            </a:rPr>
            <a:t>Владимир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(Новгород)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(980-1015)</a:t>
          </a:r>
        </a:p>
      </dgm:t>
    </dgm:pt>
    <dgm:pt modelId="{0D0D64A8-2FBC-4691-B0E5-63AA5C371298}" type="parTrans" cxnId="{75FF6444-3332-427C-9F97-2DD62CFDDEF4}">
      <dgm:prSet/>
      <dgm:spPr/>
      <dgm:t>
        <a:bodyPr/>
        <a:lstStyle/>
        <a:p>
          <a:endParaRPr lang="ru-RU"/>
        </a:p>
      </dgm:t>
    </dgm:pt>
    <dgm:pt modelId="{7AF4FC3E-1DAF-40B0-9BED-4F26E8344A9F}" type="sibTrans" cxnId="{75FF6444-3332-427C-9F97-2DD62CFDDEF4}">
      <dgm:prSet/>
      <dgm:spPr/>
      <dgm:t>
        <a:bodyPr/>
        <a:lstStyle/>
        <a:p>
          <a:endParaRPr lang="ru-RU"/>
        </a:p>
      </dgm:t>
    </dgm:pt>
    <dgm:pt modelId="{342D10E1-A4C7-4E6F-BF53-20467350FF0D}" type="pres">
      <dgm:prSet presAssocID="{D847C641-DA86-402D-AD71-1809E525B3E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273A6F5-67B5-4571-A819-616A7A1B16E8}" type="pres">
      <dgm:prSet presAssocID="{B61E6A01-BA04-4BE2-A211-AA47272A0A61}" presName="hierRoot1" presStyleCnt="0">
        <dgm:presLayoutVars>
          <dgm:hierBranch/>
        </dgm:presLayoutVars>
      </dgm:prSet>
      <dgm:spPr/>
    </dgm:pt>
    <dgm:pt modelId="{5EB25E83-FE50-4AD4-9EC0-86498FA8F18C}" type="pres">
      <dgm:prSet presAssocID="{B61E6A01-BA04-4BE2-A211-AA47272A0A61}" presName="rootComposite1" presStyleCnt="0"/>
      <dgm:spPr/>
    </dgm:pt>
    <dgm:pt modelId="{0E084C26-E040-4CAE-A23A-8C4E55E3F354}" type="pres">
      <dgm:prSet presAssocID="{B61E6A01-BA04-4BE2-A211-AA47272A0A61}" presName="rootText1" presStyleLbl="node0" presStyleIdx="0" presStyleCnt="1" custScaleX="139052" custLinFactY="-24621" custLinFactNeighborX="301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814C12-988E-44FB-82C0-0E8032AE7AD9}" type="pres">
      <dgm:prSet presAssocID="{B61E6A01-BA04-4BE2-A211-AA47272A0A6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48B51AD-663D-424B-B2EE-CFAC5D32348B}" type="pres">
      <dgm:prSet presAssocID="{B61E6A01-BA04-4BE2-A211-AA47272A0A61}" presName="hierChild2" presStyleCnt="0"/>
      <dgm:spPr/>
    </dgm:pt>
    <dgm:pt modelId="{64816589-49F4-4CE8-86F4-4794F99C991C}" type="pres">
      <dgm:prSet presAssocID="{240A9135-2A66-4F2D-8D69-279C9D5DDB7C}" presName="Name35" presStyleLbl="parChTrans1D2" presStyleIdx="0" presStyleCnt="3"/>
      <dgm:spPr/>
      <dgm:t>
        <a:bodyPr/>
        <a:lstStyle/>
        <a:p>
          <a:endParaRPr lang="ru-RU"/>
        </a:p>
      </dgm:t>
    </dgm:pt>
    <dgm:pt modelId="{F6C682AA-D137-4CE6-B3C4-CB2F0944DD0D}" type="pres">
      <dgm:prSet presAssocID="{3F77F11D-808A-43CD-8141-F9DB9379B7CE}" presName="hierRoot2" presStyleCnt="0">
        <dgm:presLayoutVars>
          <dgm:hierBranch/>
        </dgm:presLayoutVars>
      </dgm:prSet>
      <dgm:spPr/>
    </dgm:pt>
    <dgm:pt modelId="{EF495A35-898D-44D3-8FB1-4D98430A5541}" type="pres">
      <dgm:prSet presAssocID="{3F77F11D-808A-43CD-8141-F9DB9379B7CE}" presName="rootComposite" presStyleCnt="0"/>
      <dgm:spPr/>
    </dgm:pt>
    <dgm:pt modelId="{706CAE9F-2AB8-4D37-95B2-FFF91393FCF6}" type="pres">
      <dgm:prSet presAssocID="{3F77F11D-808A-43CD-8141-F9DB9379B7CE}" presName="rootText" presStyleLbl="node2" presStyleIdx="0" presStyleCnt="3" custScaleX="112607" custScaleY="152376" custLinFactNeighborX="10043" custLinFactNeighborY="-693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1BFFC8-7177-4E6E-BD26-AA8FB602BCAB}" type="pres">
      <dgm:prSet presAssocID="{3F77F11D-808A-43CD-8141-F9DB9379B7CE}" presName="rootConnector" presStyleLbl="node2" presStyleIdx="0" presStyleCnt="3"/>
      <dgm:spPr/>
      <dgm:t>
        <a:bodyPr/>
        <a:lstStyle/>
        <a:p>
          <a:endParaRPr lang="ru-RU"/>
        </a:p>
      </dgm:t>
    </dgm:pt>
    <dgm:pt modelId="{46057F9C-6441-46FB-8501-2CB87A890D76}" type="pres">
      <dgm:prSet presAssocID="{3F77F11D-808A-43CD-8141-F9DB9379B7CE}" presName="hierChild4" presStyleCnt="0"/>
      <dgm:spPr/>
    </dgm:pt>
    <dgm:pt modelId="{F82C8087-CBAF-48AF-8184-63C76965D069}" type="pres">
      <dgm:prSet presAssocID="{3F77F11D-808A-43CD-8141-F9DB9379B7CE}" presName="hierChild5" presStyleCnt="0"/>
      <dgm:spPr/>
    </dgm:pt>
    <dgm:pt modelId="{E9F7E4A0-B2BE-43C9-8E29-02EB132CB948}" type="pres">
      <dgm:prSet presAssocID="{0B2AEE88-FF54-4ED5-A95B-1C6033F74047}" presName="Name35" presStyleLbl="parChTrans1D2" presStyleIdx="1" presStyleCnt="3"/>
      <dgm:spPr/>
      <dgm:t>
        <a:bodyPr/>
        <a:lstStyle/>
        <a:p>
          <a:endParaRPr lang="ru-RU"/>
        </a:p>
      </dgm:t>
    </dgm:pt>
    <dgm:pt modelId="{C75DEAD7-5D9D-4926-8411-04C4045C174D}" type="pres">
      <dgm:prSet presAssocID="{4912E9BE-E666-4742-B84A-272FAFC45D9B}" presName="hierRoot2" presStyleCnt="0">
        <dgm:presLayoutVars>
          <dgm:hierBranch/>
        </dgm:presLayoutVars>
      </dgm:prSet>
      <dgm:spPr/>
    </dgm:pt>
    <dgm:pt modelId="{99AC59E5-A365-47AD-8675-A7C0A998E6CF}" type="pres">
      <dgm:prSet presAssocID="{4912E9BE-E666-4742-B84A-272FAFC45D9B}" presName="rootComposite" presStyleCnt="0"/>
      <dgm:spPr/>
    </dgm:pt>
    <dgm:pt modelId="{361615E0-7845-47AE-8FC9-E5C6DACBD560}" type="pres">
      <dgm:prSet presAssocID="{4912E9BE-E666-4742-B84A-272FAFC45D9B}" presName="rootText" presStyleLbl="node2" presStyleIdx="1" presStyleCnt="3" custScaleX="153912" custScaleY="151833" custLinFactNeighborY="-712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847C84-A2CC-46EF-8697-7BFE2ECB24CA}" type="pres">
      <dgm:prSet presAssocID="{4912E9BE-E666-4742-B84A-272FAFC45D9B}" presName="rootConnector" presStyleLbl="node2" presStyleIdx="1" presStyleCnt="3"/>
      <dgm:spPr/>
      <dgm:t>
        <a:bodyPr/>
        <a:lstStyle/>
        <a:p>
          <a:endParaRPr lang="ru-RU"/>
        </a:p>
      </dgm:t>
    </dgm:pt>
    <dgm:pt modelId="{7F7B962A-B161-4B1C-9239-5A777BEFBCD1}" type="pres">
      <dgm:prSet presAssocID="{4912E9BE-E666-4742-B84A-272FAFC45D9B}" presName="hierChild4" presStyleCnt="0"/>
      <dgm:spPr/>
    </dgm:pt>
    <dgm:pt modelId="{C91CBFF2-4FF8-4AFC-93DD-7EB78DFA7CAB}" type="pres">
      <dgm:prSet presAssocID="{4912E9BE-E666-4742-B84A-272FAFC45D9B}" presName="hierChild5" presStyleCnt="0"/>
      <dgm:spPr/>
    </dgm:pt>
    <dgm:pt modelId="{826E1EFF-1BB2-4376-A664-13A88B477AB4}" type="pres">
      <dgm:prSet presAssocID="{0D0D64A8-2FBC-4691-B0E5-63AA5C371298}" presName="Name35" presStyleLbl="parChTrans1D2" presStyleIdx="2" presStyleCnt="3"/>
      <dgm:spPr/>
      <dgm:t>
        <a:bodyPr/>
        <a:lstStyle/>
        <a:p>
          <a:endParaRPr lang="ru-RU"/>
        </a:p>
      </dgm:t>
    </dgm:pt>
    <dgm:pt modelId="{7659D44D-08DA-40B2-886D-43AF899ED966}" type="pres">
      <dgm:prSet presAssocID="{E454F7B5-F628-4A8F-A9BC-B056713EFDE6}" presName="hierRoot2" presStyleCnt="0">
        <dgm:presLayoutVars>
          <dgm:hierBranch/>
        </dgm:presLayoutVars>
      </dgm:prSet>
      <dgm:spPr/>
    </dgm:pt>
    <dgm:pt modelId="{1726D72D-1059-438B-9735-39CF2BE6C542}" type="pres">
      <dgm:prSet presAssocID="{E454F7B5-F628-4A8F-A9BC-B056713EFDE6}" presName="rootComposite" presStyleCnt="0"/>
      <dgm:spPr/>
    </dgm:pt>
    <dgm:pt modelId="{2A9BF256-9896-409F-9A21-708B67A96DE6}" type="pres">
      <dgm:prSet presAssocID="{E454F7B5-F628-4A8F-A9BC-B056713EFDE6}" presName="rootText" presStyleLbl="node2" presStyleIdx="2" presStyleCnt="3" custScaleX="115613" custScaleY="144568" custLinFactNeighborX="-2567" custLinFactNeighborY="-693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FB9D58-492E-48A3-AC56-1A1ED444D4C0}" type="pres">
      <dgm:prSet presAssocID="{E454F7B5-F628-4A8F-A9BC-B056713EFDE6}" presName="rootConnector" presStyleLbl="node2" presStyleIdx="2" presStyleCnt="3"/>
      <dgm:spPr/>
      <dgm:t>
        <a:bodyPr/>
        <a:lstStyle/>
        <a:p>
          <a:endParaRPr lang="ru-RU"/>
        </a:p>
      </dgm:t>
    </dgm:pt>
    <dgm:pt modelId="{86D4E684-50AD-420D-99F6-B0CE5B4948FB}" type="pres">
      <dgm:prSet presAssocID="{E454F7B5-F628-4A8F-A9BC-B056713EFDE6}" presName="hierChild4" presStyleCnt="0"/>
      <dgm:spPr/>
    </dgm:pt>
    <dgm:pt modelId="{F26DD03F-2099-4676-A7A1-BBE1BC717451}" type="pres">
      <dgm:prSet presAssocID="{E454F7B5-F628-4A8F-A9BC-B056713EFDE6}" presName="hierChild5" presStyleCnt="0"/>
      <dgm:spPr/>
    </dgm:pt>
    <dgm:pt modelId="{77529776-4854-4352-84BC-A46C094453D8}" type="pres">
      <dgm:prSet presAssocID="{B61E6A01-BA04-4BE2-A211-AA47272A0A61}" presName="hierChild3" presStyleCnt="0"/>
      <dgm:spPr/>
    </dgm:pt>
  </dgm:ptLst>
  <dgm:cxnLst>
    <dgm:cxn modelId="{60D8E7C5-CA59-4133-8BA7-FE94C7EBF04B}" type="presOf" srcId="{B61E6A01-BA04-4BE2-A211-AA47272A0A61}" destId="{F0814C12-988E-44FB-82C0-0E8032AE7AD9}" srcOrd="1" destOrd="0" presId="urn:microsoft.com/office/officeart/2005/8/layout/orgChart1"/>
    <dgm:cxn modelId="{8BE52347-4A94-4F6D-9FC0-047125132B1A}" type="presOf" srcId="{B61E6A01-BA04-4BE2-A211-AA47272A0A61}" destId="{0E084C26-E040-4CAE-A23A-8C4E55E3F354}" srcOrd="0" destOrd="0" presId="urn:microsoft.com/office/officeart/2005/8/layout/orgChart1"/>
    <dgm:cxn modelId="{AD1695E5-7225-4D80-9CD3-42B1C3DC7201}" type="presOf" srcId="{3F77F11D-808A-43CD-8141-F9DB9379B7CE}" destId="{531BFFC8-7177-4E6E-BD26-AA8FB602BCAB}" srcOrd="1" destOrd="0" presId="urn:microsoft.com/office/officeart/2005/8/layout/orgChart1"/>
    <dgm:cxn modelId="{B6B352E3-5FF1-4A9F-9196-64699A7CB3A8}" type="presOf" srcId="{3F77F11D-808A-43CD-8141-F9DB9379B7CE}" destId="{706CAE9F-2AB8-4D37-95B2-FFF91393FCF6}" srcOrd="0" destOrd="0" presId="urn:microsoft.com/office/officeart/2005/8/layout/orgChart1"/>
    <dgm:cxn modelId="{B8004BD8-71F7-430B-8EDE-11421B43D6D7}" srcId="{D847C641-DA86-402D-AD71-1809E525B3E8}" destId="{B61E6A01-BA04-4BE2-A211-AA47272A0A61}" srcOrd="0" destOrd="0" parTransId="{6ED7F072-3816-460D-B546-D7D2A40BBBE8}" sibTransId="{1E789C63-7D65-4630-BD9D-1B9FB21D472D}"/>
    <dgm:cxn modelId="{BCD1ACCD-602D-4A7F-99FA-EC18300DE8A0}" type="presOf" srcId="{4912E9BE-E666-4742-B84A-272FAFC45D9B}" destId="{361615E0-7845-47AE-8FC9-E5C6DACBD560}" srcOrd="0" destOrd="0" presId="urn:microsoft.com/office/officeart/2005/8/layout/orgChart1"/>
    <dgm:cxn modelId="{75FF6444-3332-427C-9F97-2DD62CFDDEF4}" srcId="{B61E6A01-BA04-4BE2-A211-AA47272A0A61}" destId="{E454F7B5-F628-4A8F-A9BC-B056713EFDE6}" srcOrd="2" destOrd="0" parTransId="{0D0D64A8-2FBC-4691-B0E5-63AA5C371298}" sibTransId="{7AF4FC3E-1DAF-40B0-9BED-4F26E8344A9F}"/>
    <dgm:cxn modelId="{90577ECE-6815-456D-93B7-61A7407AB4CD}" type="presOf" srcId="{240A9135-2A66-4F2D-8D69-279C9D5DDB7C}" destId="{64816589-49F4-4CE8-86F4-4794F99C991C}" srcOrd="0" destOrd="0" presId="urn:microsoft.com/office/officeart/2005/8/layout/orgChart1"/>
    <dgm:cxn modelId="{DDF14C2D-E490-4191-BAAC-E122FC085415}" srcId="{B61E6A01-BA04-4BE2-A211-AA47272A0A61}" destId="{4912E9BE-E666-4742-B84A-272FAFC45D9B}" srcOrd="1" destOrd="0" parTransId="{0B2AEE88-FF54-4ED5-A95B-1C6033F74047}" sibTransId="{EECABD3D-6ABA-41B1-B56B-D31763822D82}"/>
    <dgm:cxn modelId="{813200B3-1B91-4D23-8884-D386B82C8F47}" type="presOf" srcId="{E454F7B5-F628-4A8F-A9BC-B056713EFDE6}" destId="{5AFB9D58-492E-48A3-AC56-1A1ED444D4C0}" srcOrd="1" destOrd="0" presId="urn:microsoft.com/office/officeart/2005/8/layout/orgChart1"/>
    <dgm:cxn modelId="{570CCD06-6423-4C3E-9E0B-FF9D3DA8FCBC}" type="presOf" srcId="{E454F7B5-F628-4A8F-A9BC-B056713EFDE6}" destId="{2A9BF256-9896-409F-9A21-708B67A96DE6}" srcOrd="0" destOrd="0" presId="urn:microsoft.com/office/officeart/2005/8/layout/orgChart1"/>
    <dgm:cxn modelId="{25EF1252-4D62-4474-9BA0-75FDE7BEF000}" type="presOf" srcId="{4912E9BE-E666-4742-B84A-272FAFC45D9B}" destId="{26847C84-A2CC-46EF-8697-7BFE2ECB24CA}" srcOrd="1" destOrd="0" presId="urn:microsoft.com/office/officeart/2005/8/layout/orgChart1"/>
    <dgm:cxn modelId="{C6AA02B9-6560-4B93-84EC-9F261B565D2C}" srcId="{B61E6A01-BA04-4BE2-A211-AA47272A0A61}" destId="{3F77F11D-808A-43CD-8141-F9DB9379B7CE}" srcOrd="0" destOrd="0" parTransId="{240A9135-2A66-4F2D-8D69-279C9D5DDB7C}" sibTransId="{D4EEFC49-3920-42AF-808C-41845D788CD1}"/>
    <dgm:cxn modelId="{8EF745A0-8BE1-474A-BF8C-DC86C7150C53}" type="presOf" srcId="{0B2AEE88-FF54-4ED5-A95B-1C6033F74047}" destId="{E9F7E4A0-B2BE-43C9-8E29-02EB132CB948}" srcOrd="0" destOrd="0" presId="urn:microsoft.com/office/officeart/2005/8/layout/orgChart1"/>
    <dgm:cxn modelId="{F68AC8D5-BFD5-4F99-82DF-23D4A44D3E39}" type="presOf" srcId="{D847C641-DA86-402D-AD71-1809E525B3E8}" destId="{342D10E1-A4C7-4E6F-BF53-20467350FF0D}" srcOrd="0" destOrd="0" presId="urn:microsoft.com/office/officeart/2005/8/layout/orgChart1"/>
    <dgm:cxn modelId="{6B0FAABC-E8C1-4919-966B-BF3D25C111F9}" type="presOf" srcId="{0D0D64A8-2FBC-4691-B0E5-63AA5C371298}" destId="{826E1EFF-1BB2-4376-A664-13A88B477AB4}" srcOrd="0" destOrd="0" presId="urn:microsoft.com/office/officeart/2005/8/layout/orgChart1"/>
    <dgm:cxn modelId="{D02CA23A-156F-4FD2-8450-DD35699DF2E9}" type="presParOf" srcId="{342D10E1-A4C7-4E6F-BF53-20467350FF0D}" destId="{C273A6F5-67B5-4571-A819-616A7A1B16E8}" srcOrd="0" destOrd="0" presId="urn:microsoft.com/office/officeart/2005/8/layout/orgChart1"/>
    <dgm:cxn modelId="{03FD3D14-D195-46CA-8DED-B00497A639EF}" type="presParOf" srcId="{C273A6F5-67B5-4571-A819-616A7A1B16E8}" destId="{5EB25E83-FE50-4AD4-9EC0-86498FA8F18C}" srcOrd="0" destOrd="0" presId="urn:microsoft.com/office/officeart/2005/8/layout/orgChart1"/>
    <dgm:cxn modelId="{BD2C7CE6-1088-4DDB-A21F-9641CBD35AD0}" type="presParOf" srcId="{5EB25E83-FE50-4AD4-9EC0-86498FA8F18C}" destId="{0E084C26-E040-4CAE-A23A-8C4E55E3F354}" srcOrd="0" destOrd="0" presId="urn:microsoft.com/office/officeart/2005/8/layout/orgChart1"/>
    <dgm:cxn modelId="{C1934B0A-4B74-4864-A373-17494DA13812}" type="presParOf" srcId="{5EB25E83-FE50-4AD4-9EC0-86498FA8F18C}" destId="{F0814C12-988E-44FB-82C0-0E8032AE7AD9}" srcOrd="1" destOrd="0" presId="urn:microsoft.com/office/officeart/2005/8/layout/orgChart1"/>
    <dgm:cxn modelId="{3FBA1918-A074-41F6-B91D-1E7735A8CD19}" type="presParOf" srcId="{C273A6F5-67B5-4571-A819-616A7A1B16E8}" destId="{048B51AD-663D-424B-B2EE-CFAC5D32348B}" srcOrd="1" destOrd="0" presId="urn:microsoft.com/office/officeart/2005/8/layout/orgChart1"/>
    <dgm:cxn modelId="{03A81877-0B7E-4957-A274-7ADC75333CB4}" type="presParOf" srcId="{048B51AD-663D-424B-B2EE-CFAC5D32348B}" destId="{64816589-49F4-4CE8-86F4-4794F99C991C}" srcOrd="0" destOrd="0" presId="urn:microsoft.com/office/officeart/2005/8/layout/orgChart1"/>
    <dgm:cxn modelId="{C9109BF2-5F33-4888-BA3D-B9BD89A797D6}" type="presParOf" srcId="{048B51AD-663D-424B-B2EE-CFAC5D32348B}" destId="{F6C682AA-D137-4CE6-B3C4-CB2F0944DD0D}" srcOrd="1" destOrd="0" presId="urn:microsoft.com/office/officeart/2005/8/layout/orgChart1"/>
    <dgm:cxn modelId="{035DF18A-D86E-4444-823E-D0DD1B9B094F}" type="presParOf" srcId="{F6C682AA-D137-4CE6-B3C4-CB2F0944DD0D}" destId="{EF495A35-898D-44D3-8FB1-4D98430A5541}" srcOrd="0" destOrd="0" presId="urn:microsoft.com/office/officeart/2005/8/layout/orgChart1"/>
    <dgm:cxn modelId="{E72A1627-6D62-4A9C-916C-ED552B94850E}" type="presParOf" srcId="{EF495A35-898D-44D3-8FB1-4D98430A5541}" destId="{706CAE9F-2AB8-4D37-95B2-FFF91393FCF6}" srcOrd="0" destOrd="0" presId="urn:microsoft.com/office/officeart/2005/8/layout/orgChart1"/>
    <dgm:cxn modelId="{30E3F47B-A4DC-46C8-8E38-BB96F9194638}" type="presParOf" srcId="{EF495A35-898D-44D3-8FB1-4D98430A5541}" destId="{531BFFC8-7177-4E6E-BD26-AA8FB602BCAB}" srcOrd="1" destOrd="0" presId="urn:microsoft.com/office/officeart/2005/8/layout/orgChart1"/>
    <dgm:cxn modelId="{1386B590-1A6B-4B8F-BC75-DC96CA668130}" type="presParOf" srcId="{F6C682AA-D137-4CE6-B3C4-CB2F0944DD0D}" destId="{46057F9C-6441-46FB-8501-2CB87A890D76}" srcOrd="1" destOrd="0" presId="urn:microsoft.com/office/officeart/2005/8/layout/orgChart1"/>
    <dgm:cxn modelId="{F7DBCFE2-1B86-451E-A8DD-A3BD9723D2D4}" type="presParOf" srcId="{F6C682AA-D137-4CE6-B3C4-CB2F0944DD0D}" destId="{F82C8087-CBAF-48AF-8184-63C76965D069}" srcOrd="2" destOrd="0" presId="urn:microsoft.com/office/officeart/2005/8/layout/orgChart1"/>
    <dgm:cxn modelId="{02C1F437-20AC-4249-B755-2D47FEB0B659}" type="presParOf" srcId="{048B51AD-663D-424B-B2EE-CFAC5D32348B}" destId="{E9F7E4A0-B2BE-43C9-8E29-02EB132CB948}" srcOrd="2" destOrd="0" presId="urn:microsoft.com/office/officeart/2005/8/layout/orgChart1"/>
    <dgm:cxn modelId="{FEE35E62-5B7E-4C09-8A5E-DE1746DFE562}" type="presParOf" srcId="{048B51AD-663D-424B-B2EE-CFAC5D32348B}" destId="{C75DEAD7-5D9D-4926-8411-04C4045C174D}" srcOrd="3" destOrd="0" presId="urn:microsoft.com/office/officeart/2005/8/layout/orgChart1"/>
    <dgm:cxn modelId="{E567B7E4-EB6E-4DB4-A354-617F91D87E6C}" type="presParOf" srcId="{C75DEAD7-5D9D-4926-8411-04C4045C174D}" destId="{99AC59E5-A365-47AD-8675-A7C0A998E6CF}" srcOrd="0" destOrd="0" presId="urn:microsoft.com/office/officeart/2005/8/layout/orgChart1"/>
    <dgm:cxn modelId="{AABBC763-76B1-4438-ACF5-04078895AED6}" type="presParOf" srcId="{99AC59E5-A365-47AD-8675-A7C0A998E6CF}" destId="{361615E0-7845-47AE-8FC9-E5C6DACBD560}" srcOrd="0" destOrd="0" presId="urn:microsoft.com/office/officeart/2005/8/layout/orgChart1"/>
    <dgm:cxn modelId="{C0403A2B-789C-4B6F-A4E3-C5CC35E45D31}" type="presParOf" srcId="{99AC59E5-A365-47AD-8675-A7C0A998E6CF}" destId="{26847C84-A2CC-46EF-8697-7BFE2ECB24CA}" srcOrd="1" destOrd="0" presId="urn:microsoft.com/office/officeart/2005/8/layout/orgChart1"/>
    <dgm:cxn modelId="{AC73CB9A-2204-4C76-BC67-A24387CBCE03}" type="presParOf" srcId="{C75DEAD7-5D9D-4926-8411-04C4045C174D}" destId="{7F7B962A-B161-4B1C-9239-5A777BEFBCD1}" srcOrd="1" destOrd="0" presId="urn:microsoft.com/office/officeart/2005/8/layout/orgChart1"/>
    <dgm:cxn modelId="{8760A6E6-0D41-43E4-A4DE-41FF534263BE}" type="presParOf" srcId="{C75DEAD7-5D9D-4926-8411-04C4045C174D}" destId="{C91CBFF2-4FF8-4AFC-93DD-7EB78DFA7CAB}" srcOrd="2" destOrd="0" presId="urn:microsoft.com/office/officeart/2005/8/layout/orgChart1"/>
    <dgm:cxn modelId="{B35CC3CD-2206-4ED7-9E23-3996B8433496}" type="presParOf" srcId="{048B51AD-663D-424B-B2EE-CFAC5D32348B}" destId="{826E1EFF-1BB2-4376-A664-13A88B477AB4}" srcOrd="4" destOrd="0" presId="urn:microsoft.com/office/officeart/2005/8/layout/orgChart1"/>
    <dgm:cxn modelId="{4CBFC4E9-C91F-4D95-AF75-C5D0B2ECB9B0}" type="presParOf" srcId="{048B51AD-663D-424B-B2EE-CFAC5D32348B}" destId="{7659D44D-08DA-40B2-886D-43AF899ED966}" srcOrd="5" destOrd="0" presId="urn:microsoft.com/office/officeart/2005/8/layout/orgChart1"/>
    <dgm:cxn modelId="{E56481B2-7081-4AC5-A308-EE428CCA9358}" type="presParOf" srcId="{7659D44D-08DA-40B2-886D-43AF899ED966}" destId="{1726D72D-1059-438B-9735-39CF2BE6C542}" srcOrd="0" destOrd="0" presId="urn:microsoft.com/office/officeart/2005/8/layout/orgChart1"/>
    <dgm:cxn modelId="{C436C7DE-1A67-42C4-A6E5-F64B087E5ADA}" type="presParOf" srcId="{1726D72D-1059-438B-9735-39CF2BE6C542}" destId="{2A9BF256-9896-409F-9A21-708B67A96DE6}" srcOrd="0" destOrd="0" presId="urn:microsoft.com/office/officeart/2005/8/layout/orgChart1"/>
    <dgm:cxn modelId="{ACF58D5D-EAB3-4107-AF5D-280B12FE313A}" type="presParOf" srcId="{1726D72D-1059-438B-9735-39CF2BE6C542}" destId="{5AFB9D58-492E-48A3-AC56-1A1ED444D4C0}" srcOrd="1" destOrd="0" presId="urn:microsoft.com/office/officeart/2005/8/layout/orgChart1"/>
    <dgm:cxn modelId="{31868458-84D5-4D96-BC79-71F689B53035}" type="presParOf" srcId="{7659D44D-08DA-40B2-886D-43AF899ED966}" destId="{86D4E684-50AD-420D-99F6-B0CE5B4948FB}" srcOrd="1" destOrd="0" presId="urn:microsoft.com/office/officeart/2005/8/layout/orgChart1"/>
    <dgm:cxn modelId="{4948CCD0-2D51-46E0-AC8C-3F1EAFC065BF}" type="presParOf" srcId="{7659D44D-08DA-40B2-886D-43AF899ED966}" destId="{F26DD03F-2099-4676-A7A1-BBE1BC717451}" srcOrd="2" destOrd="0" presId="urn:microsoft.com/office/officeart/2005/8/layout/orgChart1"/>
    <dgm:cxn modelId="{5A1EC79D-933D-4C47-B3B8-2374D4B93BF0}" type="presParOf" srcId="{C273A6F5-67B5-4571-A819-616A7A1B16E8}" destId="{77529776-4854-4352-84BC-A46C094453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6E1EFF-1BB2-4376-A664-13A88B477AB4}">
      <dsp:nvSpPr>
        <dsp:cNvPr id="0" name=""/>
        <dsp:cNvSpPr/>
      </dsp:nvSpPr>
      <dsp:spPr>
        <a:xfrm>
          <a:off x="3217356" y="747395"/>
          <a:ext cx="2222491" cy="4859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8959"/>
              </a:lnTo>
              <a:lnTo>
                <a:pt x="2222491" y="328959"/>
              </a:lnTo>
              <a:lnTo>
                <a:pt x="2222491" y="4859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7E4A0-B2BE-43C9-8E29-02EB132CB948}">
      <dsp:nvSpPr>
        <dsp:cNvPr id="0" name=""/>
        <dsp:cNvSpPr/>
      </dsp:nvSpPr>
      <dsp:spPr>
        <a:xfrm>
          <a:off x="3104176" y="747395"/>
          <a:ext cx="91440" cy="472264"/>
        </a:xfrm>
        <a:custGeom>
          <a:avLst/>
          <a:gdLst/>
          <a:ahLst/>
          <a:cxnLst/>
          <a:rect l="0" t="0" r="0" b="0"/>
          <a:pathLst>
            <a:path>
              <a:moveTo>
                <a:pt x="113179" y="0"/>
              </a:moveTo>
              <a:lnTo>
                <a:pt x="113179" y="315311"/>
              </a:lnTo>
              <a:lnTo>
                <a:pt x="45720" y="315311"/>
              </a:lnTo>
              <a:lnTo>
                <a:pt x="45720" y="4722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816589-49F4-4CE8-86F4-4794F99C991C}">
      <dsp:nvSpPr>
        <dsp:cNvPr id="0" name=""/>
        <dsp:cNvSpPr/>
      </dsp:nvSpPr>
      <dsp:spPr>
        <a:xfrm>
          <a:off x="994162" y="747395"/>
          <a:ext cx="2223194" cy="485912"/>
        </a:xfrm>
        <a:custGeom>
          <a:avLst/>
          <a:gdLst/>
          <a:ahLst/>
          <a:cxnLst/>
          <a:rect l="0" t="0" r="0" b="0"/>
          <a:pathLst>
            <a:path>
              <a:moveTo>
                <a:pt x="2223194" y="0"/>
              </a:moveTo>
              <a:lnTo>
                <a:pt x="2223194" y="328959"/>
              </a:lnTo>
              <a:lnTo>
                <a:pt x="0" y="328959"/>
              </a:lnTo>
              <a:lnTo>
                <a:pt x="0" y="4859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84C26-E040-4CAE-A23A-8C4E55E3F354}">
      <dsp:nvSpPr>
        <dsp:cNvPr id="0" name=""/>
        <dsp:cNvSpPr/>
      </dsp:nvSpPr>
      <dsp:spPr>
        <a:xfrm>
          <a:off x="2178088" y="0"/>
          <a:ext cx="2078535" cy="747395"/>
        </a:xfrm>
        <a:prstGeom prst="rect">
          <a:avLst/>
        </a:prstGeom>
        <a:solidFill>
          <a:schemeClr val="bg1"/>
        </a:solidFill>
        <a:ln w="57150" cap="flat" cmpd="sng" algn="ctr">
          <a:solidFill>
            <a:srgbClr val="3366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</a:rPr>
            <a:t>Святослав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(957-972)</a:t>
          </a:r>
        </a:p>
      </dsp:txBody>
      <dsp:txXfrm>
        <a:off x="2178088" y="0"/>
        <a:ext cx="2078535" cy="747395"/>
      </dsp:txXfrm>
    </dsp:sp>
    <dsp:sp modelId="{706CAE9F-2AB8-4D37-95B2-FFF91393FCF6}">
      <dsp:nvSpPr>
        <dsp:cNvPr id="0" name=""/>
        <dsp:cNvSpPr/>
      </dsp:nvSpPr>
      <dsp:spPr>
        <a:xfrm>
          <a:off x="152543" y="1233307"/>
          <a:ext cx="1683238" cy="1138850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3366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</a:rPr>
            <a:t>Ярополк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(Киев)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(972-980)</a:t>
          </a:r>
        </a:p>
      </dsp:txBody>
      <dsp:txXfrm>
        <a:off x="152543" y="1233307"/>
        <a:ext cx="1683238" cy="1138850"/>
      </dsp:txXfrm>
    </dsp:sp>
    <dsp:sp modelId="{361615E0-7845-47AE-8FC9-E5C6DACBD560}">
      <dsp:nvSpPr>
        <dsp:cNvPr id="0" name=""/>
        <dsp:cNvSpPr/>
      </dsp:nvSpPr>
      <dsp:spPr>
        <a:xfrm>
          <a:off x="1999565" y="1219660"/>
          <a:ext cx="2300661" cy="1134792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3366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Arial" charset="0"/>
            </a:rPr>
            <a:t>Олег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</a:t>
          </a:r>
          <a:r>
            <a:rPr kumimoji="0" lang="en-US" sz="2400" b="1" i="0" u="none" strike="noStrike" kern="1200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Д</a:t>
          </a:r>
          <a:r>
            <a:rPr kumimoji="0" lang="ru-RU" sz="2400" b="1" i="0" u="none" strike="noStrike" kern="1200" cap="none" normalizeH="0" baseline="0" dirty="0" err="1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ревлянская</a:t>
          </a:r>
          <a:endParaRPr kumimoji="0" lang="ru-RU" sz="2400" b="1" i="0" u="none" strike="noStrike" kern="1200" cap="none" normalizeH="0" baseline="0" dirty="0" smtClean="0">
            <a:ln>
              <a:noFill/>
            </a:ln>
            <a:solidFill>
              <a:srgbClr val="000099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земля)</a:t>
          </a:r>
        </a:p>
      </dsp:txBody>
      <dsp:txXfrm>
        <a:off x="1999565" y="1219660"/>
        <a:ext cx="2300661" cy="1134792"/>
      </dsp:txXfrm>
    </dsp:sp>
    <dsp:sp modelId="{2A9BF256-9896-409F-9A21-708B67A96DE6}">
      <dsp:nvSpPr>
        <dsp:cNvPr id="0" name=""/>
        <dsp:cNvSpPr/>
      </dsp:nvSpPr>
      <dsp:spPr>
        <a:xfrm>
          <a:off x="4575762" y="1233307"/>
          <a:ext cx="1728172" cy="1080494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3366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Arial" charset="0"/>
            </a:rPr>
            <a:t>Владимир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(Новгород)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rPr>
            <a:t>(980-1015)</a:t>
          </a:r>
        </a:p>
      </dsp:txBody>
      <dsp:txXfrm>
        <a:off x="4575762" y="1233307"/>
        <a:ext cx="1728172" cy="1080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75CD6-F846-4883-821E-4C07D002A88D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B51C1-FC57-480A-AE3F-8E5C3292B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592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B51C1-FC57-480A-AE3F-8E5C3292B99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4783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A9D07C6-A422-4B95-9FE3-CED16194AF9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40644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81626-FB55-4135-BF3F-E38A785C8CD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864582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4D1F6-0165-4742-A4E5-8257282D9AC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41110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FE9EF-E401-469E-80D9-C586D4551FD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185783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EEABE-922C-4506-986F-90AC82CAAF3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110190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13392-34E8-453C-84DE-0FCEB8B5523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420209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8CE62-AF1B-4926-A273-83C59754C2B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94608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24E2D-CD5B-4348-BD77-D8A0F5F6D01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4245852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0B985-0C54-4EC3-BACE-DF41EB2816F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416810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4D43C-AEDB-4A0E-8CEA-7E4172EF618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1069451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1B42D-3958-4271-A150-EC4DE60E9CD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121273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0000"/>
                </a:solidFill>
                <a:latin typeface="+mj-lt"/>
              </a:defRPr>
            </a:lvl1pPr>
          </a:lstStyle>
          <a:p>
            <a:pPr>
              <a:defRPr/>
            </a:pPr>
            <a:endParaRPr lang="ru-RU" altLang="en-US">
              <a:cs typeface="+mn-cs"/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000000"/>
                </a:solidFill>
                <a:latin typeface="+mj-lt"/>
              </a:defRPr>
            </a:lvl1pPr>
          </a:lstStyle>
          <a:p>
            <a:pPr>
              <a:defRPr/>
            </a:pPr>
            <a:endParaRPr lang="ru-RU" altLang="en-US">
              <a:cs typeface="+mn-cs"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000000"/>
                </a:solidFill>
                <a:latin typeface="+mj-lt"/>
              </a:defRPr>
            </a:lvl1pPr>
          </a:lstStyle>
          <a:p>
            <a:pPr>
              <a:defRPr/>
            </a:pPr>
            <a:fld id="{EC28C09F-74D1-41C9-9AD7-C8B0CC332B49}" type="slidenum">
              <a:rPr lang="ru-RU" altLang="en-US">
                <a:cs typeface="+mn-cs"/>
              </a:rPr>
              <a:pPr>
                <a:defRPr/>
              </a:pPr>
              <a:t>‹#›</a:t>
            </a:fld>
            <a:endParaRPr lang="ru-RU" altLang="en-US">
              <a:cs typeface="+mn-cs"/>
            </a:endParaRPr>
          </a:p>
        </p:txBody>
      </p:sp>
      <p:sp>
        <p:nvSpPr>
          <p:cNvPr id="819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627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moiarussia.ru/wp-content/uploads/2015/11/1378883747-e1447890849627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90" y="106363"/>
            <a:ext cx="8473885" cy="1273175"/>
          </a:xfrm>
          <a:prstGeom prst="rect">
            <a:avLst/>
          </a:prstGeom>
          <a:noFill/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C00000"/>
                </a:solidFill>
              </a:rPr>
              <a:t>Проверка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домашнего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задания</a:t>
            </a:r>
            <a:r>
              <a:rPr lang="en-US" sz="2800" b="1" dirty="0">
                <a:solidFill>
                  <a:srgbClr val="C00000"/>
                </a:solidFill>
              </a:rPr>
              <a:t>: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С</a:t>
            </a:r>
            <a:r>
              <a:rPr lang="en-US" sz="2800" b="1" dirty="0" err="1" smtClean="0">
                <a:solidFill>
                  <a:srgbClr val="C00000"/>
                </a:solidFill>
              </a:rPr>
              <a:t>оотнесите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имена</a:t>
            </a:r>
            <a:r>
              <a:rPr lang="en-US" sz="2800" b="1" dirty="0">
                <a:solidFill>
                  <a:srgbClr val="C00000"/>
                </a:solidFill>
              </a:rPr>
              <a:t> и </a:t>
            </a:r>
            <a:r>
              <a:rPr lang="ru-RU" sz="2800" b="1" dirty="0" smtClean="0">
                <a:solidFill>
                  <a:srgbClr val="C00000"/>
                </a:solidFill>
              </a:rPr>
              <a:t>деяния </a:t>
            </a:r>
            <a:r>
              <a:rPr lang="en-US" sz="2800" b="1" dirty="0" err="1" smtClean="0">
                <a:solidFill>
                  <a:srgbClr val="C00000"/>
                </a:solidFill>
              </a:rPr>
              <a:t>правления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en-US" sz="2800" b="1" dirty="0" err="1">
                <a:solidFill>
                  <a:srgbClr val="C00000"/>
                </a:solidFill>
              </a:rPr>
              <a:t>первых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русских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князей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48963710"/>
              </p:ext>
            </p:extLst>
          </p:nvPr>
        </p:nvGraphicFramePr>
        <p:xfrm>
          <a:off x="368489" y="1535113"/>
          <a:ext cx="8473886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6943"/>
                <a:gridCol w="423694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Неудачный</a:t>
                      </a:r>
                      <a:r>
                        <a:rPr lang="ru-RU" sz="2800" b="1" baseline="0" dirty="0" smtClean="0">
                          <a:solidFill>
                            <a:srgbClr val="C00000"/>
                          </a:solidFill>
                        </a:rPr>
                        <a:t> поход в Византию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</a:rPr>
                        <a:t>Ольга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Разгром</a:t>
                      </a:r>
                      <a:r>
                        <a:rPr lang="ru-RU" sz="2800" b="1" baseline="0" dirty="0" smtClean="0">
                          <a:solidFill>
                            <a:srgbClr val="C00000"/>
                          </a:solidFill>
                        </a:rPr>
                        <a:t> Хазарии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</a:rPr>
                        <a:t>Рюрик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Приглашён на княжение в Новгород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С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</a:rPr>
                        <a:t>вятослав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Создание</a:t>
                      </a:r>
                      <a:r>
                        <a:rPr lang="ru-RU" sz="2800" b="1" baseline="0" dirty="0" smtClean="0">
                          <a:solidFill>
                            <a:srgbClr val="C00000"/>
                          </a:solidFill>
                        </a:rPr>
                        <a:t> единого государства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</a:rPr>
                        <a:t>Игорь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Налоговая реформа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</a:rPr>
                        <a:t>Олег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104775" y="120650"/>
            <a:ext cx="3733800" cy="1898650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200" b="1">
                <a:solidFill>
                  <a:srgbClr val="CC0000"/>
                </a:solidFill>
              </a:rPr>
              <a:t>980-</a:t>
            </a:r>
            <a:r>
              <a:rPr lang="en-US" sz="3200" b="1">
                <a:solidFill>
                  <a:srgbClr val="CC0000"/>
                </a:solidFill>
              </a:rPr>
              <a:t>101</a:t>
            </a:r>
            <a:r>
              <a:rPr lang="ru-RU" sz="3200" b="1">
                <a:solidFill>
                  <a:srgbClr val="CC0000"/>
                </a:solidFill>
              </a:rPr>
              <a:t>5 гг. – правление князя Владимира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84638" y="120650"/>
            <a:ext cx="4905375" cy="6607175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11471065"/>
              </p:ext>
            </p:extLst>
          </p:nvPr>
        </p:nvGraphicFramePr>
        <p:xfrm>
          <a:off x="78468" y="1477963"/>
          <a:ext cx="4376057" cy="5303632"/>
        </p:xfrm>
        <a:graphic>
          <a:graphicData uri="http://schemas.openxmlformats.org/drawingml/2006/table">
            <a:tbl>
              <a:tblPr/>
              <a:tblGrid>
                <a:gridCol w="4376057"/>
              </a:tblGrid>
              <a:tr h="457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Внутренняя политика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: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62414">
                <a:tc>
                  <a:txBody>
                    <a:bodyPr/>
                    <a:lstStyle/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2400" b="1" dirty="0" smtClean="0">
                          <a:solidFill>
                            <a:srgbClr val="CC0000"/>
                          </a:solidFill>
                        </a:rPr>
                        <a:t>П</a:t>
                      </a:r>
                      <a:r>
                        <a:rPr lang="en-US" sz="2400" b="1" dirty="0" err="1" smtClean="0">
                          <a:solidFill>
                            <a:srgbClr val="CC0000"/>
                          </a:solidFill>
                        </a:rPr>
                        <a:t>одчинил</a:t>
                      </a:r>
                      <a:r>
                        <a:rPr lang="en-US" sz="2400" b="1" dirty="0" smtClean="0">
                          <a:solidFill>
                            <a:srgbClr val="CC00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CC0000"/>
                          </a:solidFill>
                        </a:rPr>
                        <a:t>своей</a:t>
                      </a:r>
                      <a:r>
                        <a:rPr lang="en-US" sz="2400" b="1" dirty="0" smtClean="0">
                          <a:solidFill>
                            <a:srgbClr val="CC00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CC0000"/>
                          </a:solidFill>
                        </a:rPr>
                        <a:t>власти</a:t>
                      </a:r>
                      <a:r>
                        <a:rPr lang="en-US" sz="2400" b="1" dirty="0" smtClean="0">
                          <a:solidFill>
                            <a:srgbClr val="CC00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CC0000"/>
                          </a:solidFill>
                        </a:rPr>
                        <a:t>полочан</a:t>
                      </a:r>
                      <a:r>
                        <a:rPr lang="en-US" sz="2400" b="1" dirty="0" smtClean="0">
                          <a:solidFill>
                            <a:srgbClr val="CC0000"/>
                          </a:solidFill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CC0000"/>
                          </a:solidFill>
                        </a:rPr>
                        <a:t>радимичей</a:t>
                      </a:r>
                      <a:r>
                        <a:rPr lang="en-US" sz="2400" b="1" dirty="0" smtClean="0">
                          <a:solidFill>
                            <a:srgbClr val="CC0000"/>
                          </a:solidFill>
                        </a:rPr>
                        <a:t> и </a:t>
                      </a:r>
                      <a:r>
                        <a:rPr lang="en-US" sz="2400" b="1" dirty="0" err="1" smtClean="0">
                          <a:solidFill>
                            <a:srgbClr val="CC0000"/>
                          </a:solidFill>
                        </a:rPr>
                        <a:t>вятичей</a:t>
                      </a:r>
                      <a:endParaRPr lang="ru-RU" sz="24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en-US" sz="2400" b="1" dirty="0" smtClean="0">
                          <a:solidFill>
                            <a:srgbClr val="000099"/>
                          </a:solidFill>
                        </a:rPr>
                        <a:t>П</a:t>
                      </a:r>
                      <a:r>
                        <a:rPr lang="ru-RU" sz="2400" b="1" dirty="0" err="1" smtClean="0">
                          <a:solidFill>
                            <a:srgbClr val="000099"/>
                          </a:solidFill>
                        </a:rPr>
                        <a:t>ослал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</a:rPr>
                        <a:t> в важные русские земли в качестве наместников своих сыновей.</a:t>
                      </a:r>
                      <a:endParaRPr lang="en-US" sz="24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2400" b="1" dirty="0" smtClean="0">
                          <a:solidFill>
                            <a:srgbClr val="CC0000"/>
                          </a:solidFill>
                        </a:rPr>
                        <a:t>Строительство оборонительной системы </a:t>
                      </a:r>
                      <a:r>
                        <a:rPr lang="ru-RU" sz="2400" b="1" dirty="0" err="1" smtClean="0">
                          <a:solidFill>
                            <a:srgbClr val="CC0000"/>
                          </a:solidFill>
                        </a:rPr>
                        <a:t>крепосте</a:t>
                      </a:r>
                      <a:r>
                        <a:rPr lang="en-US" sz="2400" b="1" dirty="0" smtClean="0">
                          <a:solidFill>
                            <a:srgbClr val="CC0000"/>
                          </a:solidFill>
                        </a:rPr>
                        <a:t>й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endParaRPr lang="en-US" sz="24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980 г. 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</a:rPr>
                        <a:t>–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</a:rPr>
                        <a:t>языческая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</a:rPr>
                        <a:t>реформа</a:t>
                      </a:r>
                      <a:endParaRPr lang="ru-RU" sz="24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2400" b="1" dirty="0" smtClean="0">
                          <a:solidFill>
                            <a:srgbClr val="CC0000"/>
                          </a:solidFill>
                        </a:rPr>
                        <a:t>988 год – крещение Руси.</a:t>
                      </a:r>
                    </a:p>
                  </a:txBody>
                  <a:tcPr marT="45733" marB="45733" horzOverflow="overflow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4329113" cy="1147763"/>
          </a:xfrm>
          <a:prstGeom prst="rect">
            <a:avLst/>
          </a:prstGeom>
          <a:solidFill>
            <a:schemeClr val="bg1"/>
          </a:solidFill>
          <a:ln w="76200">
            <a:solidFill>
              <a:srgbClr val="3366C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C00000"/>
                </a:solidFill>
              </a:rPr>
              <a:t>980-</a:t>
            </a:r>
            <a:r>
              <a:rPr lang="en-US" sz="2400" b="1">
                <a:solidFill>
                  <a:srgbClr val="C00000"/>
                </a:solidFill>
              </a:rPr>
              <a:t>10</a:t>
            </a:r>
            <a:r>
              <a:rPr lang="ru-RU" sz="2400" b="1">
                <a:solidFill>
                  <a:srgbClr val="C00000"/>
                </a:solidFill>
              </a:rPr>
              <a:t>15 гг. – правление князя Владимира</a:t>
            </a: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390525" y="1173163"/>
            <a:ext cx="3306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 dirty="0">
              <a:solidFill>
                <a:srgbClr val="000099"/>
              </a:solidFill>
            </a:endParaRPr>
          </a:p>
        </p:txBody>
      </p:sp>
      <p:pic>
        <p:nvPicPr>
          <p:cNvPr id="9228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54525" y="400050"/>
            <a:ext cx="4689475" cy="631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Прямая со стрелкой 13"/>
          <p:cNvCxnSpPr>
            <a:stCxn id="20" idx="0"/>
          </p:cNvCxnSpPr>
          <p:nvPr/>
        </p:nvCxnSpPr>
        <p:spPr>
          <a:xfrm flipV="1">
            <a:off x="5634038" y="2490788"/>
            <a:ext cx="0" cy="76041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20" idx="0"/>
          </p:cNvCxnSpPr>
          <p:nvPr/>
        </p:nvCxnSpPr>
        <p:spPr>
          <a:xfrm flipV="1">
            <a:off x="5751513" y="2668588"/>
            <a:ext cx="392112" cy="53181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0" idx="3"/>
          </p:cNvCxnSpPr>
          <p:nvPr/>
        </p:nvCxnSpPr>
        <p:spPr>
          <a:xfrm flipV="1">
            <a:off x="5905500" y="2935288"/>
            <a:ext cx="742950" cy="37147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359400" y="3582988"/>
            <a:ext cx="784225" cy="29686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/>
              <a:t>Киев</a:t>
            </a:r>
            <a:endParaRPr lang="ru-RU" b="1" dirty="0"/>
          </a:p>
        </p:txBody>
      </p:sp>
      <p:sp>
        <p:nvSpPr>
          <p:cNvPr id="20" name="16-конечная звезда 19"/>
          <p:cNvSpPr/>
          <p:nvPr/>
        </p:nvSpPr>
        <p:spPr>
          <a:xfrm>
            <a:off x="5586413" y="3200400"/>
            <a:ext cx="331787" cy="347663"/>
          </a:xfrm>
          <a:prstGeom prst="star16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40727819"/>
              </p:ext>
            </p:extLst>
          </p:nvPr>
        </p:nvGraphicFramePr>
        <p:xfrm>
          <a:off x="108857" y="1701800"/>
          <a:ext cx="4056063" cy="4324351"/>
        </p:xfrm>
        <a:graphic>
          <a:graphicData uri="http://schemas.openxmlformats.org/drawingml/2006/table">
            <a:tbl>
              <a:tblPr/>
              <a:tblGrid>
                <a:gridCol w="4056063"/>
              </a:tblGrid>
              <a:tr h="5181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Внешняя политика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: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06201">
                <a:tc>
                  <a:txBody>
                    <a:bodyPr/>
                    <a:lstStyle/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2400" b="1" dirty="0" smtClean="0">
                          <a:solidFill>
                            <a:srgbClr val="CC0000"/>
                          </a:solidFill>
                        </a:rPr>
                        <a:t>981 год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</a:rPr>
                        <a:t> – война с Польшей. Присоединил города Червень, Перемышль и др.</a:t>
                      </a: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en-US" sz="2400" b="1" dirty="0" smtClean="0">
                          <a:solidFill>
                            <a:srgbClr val="CC0000"/>
                          </a:solidFill>
                        </a:rPr>
                        <a:t>9</a:t>
                      </a:r>
                      <a:r>
                        <a:rPr lang="ru-RU" sz="2400" b="1" dirty="0" smtClean="0">
                          <a:solidFill>
                            <a:srgbClr val="CC0000"/>
                          </a:solidFill>
                        </a:rPr>
                        <a:t>85 год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</a:rPr>
                        <a:t> - война против Дунайской Болгарии. </a:t>
                      </a: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2400" b="1" dirty="0" smtClean="0">
                          <a:solidFill>
                            <a:srgbClr val="CC0000"/>
                          </a:solidFill>
                        </a:rPr>
                        <a:t>985 г.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</a:rPr>
                        <a:t> – война с Волжской Болгарией.</a:t>
                      </a: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</a:rPr>
                        <a:t>Воевал с печенегами. </a:t>
                      </a:r>
                    </a:p>
                  </a:txBody>
                  <a:tcPr marT="45715" marB="45715" horzOverflow="overflow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152400" y="217714"/>
            <a:ext cx="3784600" cy="1214438"/>
          </a:xfrm>
          <a:prstGeom prst="rect">
            <a:avLst/>
          </a:prstGeom>
          <a:solidFill>
            <a:schemeClr val="bg1"/>
          </a:solidFill>
          <a:ln w="76200">
            <a:solidFill>
              <a:srgbClr val="3366C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C00000"/>
                </a:solidFill>
              </a:rPr>
              <a:t>980-</a:t>
            </a:r>
            <a:r>
              <a:rPr lang="en-US" sz="2400" b="1">
                <a:solidFill>
                  <a:srgbClr val="C00000"/>
                </a:solidFill>
              </a:rPr>
              <a:t>10</a:t>
            </a:r>
            <a:r>
              <a:rPr lang="ru-RU" sz="2400" b="1">
                <a:solidFill>
                  <a:srgbClr val="C00000"/>
                </a:solidFill>
              </a:rPr>
              <a:t>15 гг. – правление князя Владимира</a:t>
            </a: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390525" y="1549400"/>
            <a:ext cx="3306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 dirty="0">
              <a:solidFill>
                <a:srgbClr val="000099"/>
              </a:solidFill>
            </a:endParaRPr>
          </a:p>
        </p:txBody>
      </p:sp>
      <p:pic>
        <p:nvPicPr>
          <p:cNvPr id="1025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56063" y="0"/>
            <a:ext cx="5087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4513263" y="3087688"/>
            <a:ext cx="1008062" cy="1778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521325" y="2374900"/>
            <a:ext cx="2446338" cy="890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21325" y="3265488"/>
            <a:ext cx="539750" cy="70008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845050" y="3265488"/>
            <a:ext cx="676275" cy="157956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060950" y="2790825"/>
            <a:ext cx="784225" cy="29686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/>
              <a:t>Киев</a:t>
            </a:r>
            <a:endParaRPr lang="ru-RU" b="1" dirty="0"/>
          </a:p>
        </p:txBody>
      </p:sp>
      <p:sp>
        <p:nvSpPr>
          <p:cNvPr id="33" name="16-конечная звезда 32"/>
          <p:cNvSpPr/>
          <p:nvPr/>
        </p:nvSpPr>
        <p:spPr>
          <a:xfrm>
            <a:off x="5332413" y="3092450"/>
            <a:ext cx="331787" cy="347663"/>
          </a:xfrm>
          <a:prstGeom prst="star16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152400" y="152400"/>
            <a:ext cx="3695700" cy="1997075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200" b="1">
                <a:solidFill>
                  <a:srgbClr val="C00000"/>
                </a:solidFill>
              </a:rPr>
              <a:t>980-</a:t>
            </a:r>
            <a:r>
              <a:rPr lang="en-US" sz="3200" b="1">
                <a:solidFill>
                  <a:srgbClr val="C00000"/>
                </a:solidFill>
              </a:rPr>
              <a:t>10</a:t>
            </a:r>
            <a:r>
              <a:rPr lang="ru-RU" sz="3200" b="1">
                <a:solidFill>
                  <a:srgbClr val="C00000"/>
                </a:solidFill>
              </a:rPr>
              <a:t>15 гг. – правление князя Владимира</a:t>
            </a: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037013" y="152400"/>
            <a:ext cx="4953000" cy="6186309"/>
          </a:xfrm>
          <a:prstGeom prst="rect">
            <a:avLst/>
          </a:prstGeom>
          <a:solidFill>
            <a:schemeClr val="bg1"/>
          </a:solidFill>
          <a:ln w="76200">
            <a:solidFill>
              <a:srgbClr val="3366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/>
              <a:t>Подчинив своей власти восточнославянские племена, князь Владимир понял, что удерживать их, опираясь лишь на военную силу, нельзя</a:t>
            </a:r>
            <a:r>
              <a:rPr lang="ru-RU" sz="3600" dirty="0" smtClean="0"/>
              <a:t>. </a:t>
            </a:r>
            <a:endParaRPr lang="en-US" sz="3600" dirty="0"/>
          </a:p>
          <a:p>
            <a:pPr algn="ctr"/>
            <a:r>
              <a:rPr lang="ru-RU" sz="3600" dirty="0"/>
              <a:t>Нужна другая сила – духовная </a:t>
            </a:r>
            <a:endParaRPr lang="en-US" sz="3600" dirty="0"/>
          </a:p>
          <a:p>
            <a:pPr algn="ctr"/>
            <a:r>
              <a:rPr lang="ru-RU" sz="3600" i="1" dirty="0"/>
              <a:t>(единая религия).</a:t>
            </a:r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4175" y="2346325"/>
            <a:ext cx="3230563" cy="4352925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418"/>
            <a:ext cx="8161361" cy="1143000"/>
          </a:xfrm>
          <a:ln w="76200">
            <a:solidFill>
              <a:srgbClr val="3366CC"/>
            </a:solidFill>
          </a:ln>
        </p:spPr>
        <p:txBody>
          <a:bodyPr/>
          <a:lstStyle/>
          <a:p>
            <a:pPr marL="838200" indent="-838200" algn="ctr" eaLnBrk="1" hangingPunct="1"/>
            <a:r>
              <a:rPr lang="ru-RU" b="1" dirty="0" smtClean="0">
                <a:solidFill>
                  <a:srgbClr val="CC0000"/>
                </a:solidFill>
              </a:rPr>
              <a:t>980 год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3366CC"/>
                </a:solidFill>
              </a:rPr>
              <a:t>– </a:t>
            </a:r>
            <a:r>
              <a:rPr lang="ru-RU" sz="3200" b="1" dirty="0" smtClean="0">
                <a:solidFill>
                  <a:srgbClr val="3366CC"/>
                </a:solidFill>
              </a:rPr>
              <a:t>языческая реформа </a:t>
            </a:r>
            <a:br>
              <a:rPr lang="ru-RU" sz="3200" b="1" dirty="0" smtClean="0">
                <a:solidFill>
                  <a:srgbClr val="3366CC"/>
                </a:solidFill>
              </a:rPr>
            </a:br>
            <a:r>
              <a:rPr lang="ru-RU" sz="3200" b="1" dirty="0" smtClean="0">
                <a:solidFill>
                  <a:srgbClr val="3366CC"/>
                </a:solidFill>
              </a:rPr>
              <a:t>князя Владимира</a:t>
            </a:r>
          </a:p>
        </p:txBody>
      </p:sp>
      <p:pic>
        <p:nvPicPr>
          <p:cNvPr id="13316" name="Picture 2" descr="C:\Мои документы\для презентаций\РУСЬ\История\9. Святой равноапостольный князь Владимир\И поставил Владимир кумиров на холме.files\IMAG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52725" y="2913063"/>
            <a:ext cx="4883150" cy="362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7634288" y="5715000"/>
            <a:ext cx="15097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Н. Рерих. Языческое святилище </a:t>
            </a: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58750" y="1641475"/>
            <a:ext cx="1811338" cy="708025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CC0000"/>
                </a:solidFill>
              </a:rPr>
              <a:t>Итоги:</a:t>
            </a:r>
            <a:endParaRPr lang="ru-RU" sz="4000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211388" y="1492250"/>
            <a:ext cx="6778625" cy="1200150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en-US" sz="2400" b="1" dirty="0" err="1"/>
              <a:t>объединить</a:t>
            </a:r>
            <a:r>
              <a:rPr lang="en-US" sz="2400" b="1" dirty="0"/>
              <a:t> </a:t>
            </a:r>
            <a:r>
              <a:rPr lang="en-US" sz="2400" b="1" dirty="0" err="1"/>
              <a:t>славянские</a:t>
            </a:r>
            <a:r>
              <a:rPr lang="en-US" sz="2400" b="1" dirty="0"/>
              <a:t> </a:t>
            </a:r>
            <a:r>
              <a:rPr lang="en-US" sz="2400" b="1" dirty="0" err="1"/>
              <a:t>земли</a:t>
            </a:r>
            <a:r>
              <a:rPr lang="en-US" sz="2400" b="1" dirty="0"/>
              <a:t> </a:t>
            </a:r>
          </a:p>
          <a:p>
            <a:pPr>
              <a:buClr>
                <a:srgbClr val="000000"/>
              </a:buClr>
              <a:buSzPct val="100000"/>
            </a:pPr>
            <a:r>
              <a:rPr lang="en-US" sz="2400" b="1" dirty="0" err="1"/>
              <a:t>не</a:t>
            </a:r>
            <a:r>
              <a:rPr lang="en-US" sz="2400" b="1" dirty="0"/>
              <a:t> </a:t>
            </a:r>
            <a:r>
              <a:rPr lang="en-US" sz="2400" b="1" dirty="0" err="1"/>
              <a:t>удалось</a:t>
            </a:r>
            <a:r>
              <a:rPr lang="en-US" sz="2400" b="1" dirty="0"/>
              <a:t> (у </a:t>
            </a:r>
            <a:r>
              <a:rPr lang="en-US" sz="2400" b="1" dirty="0" err="1"/>
              <a:t>разных</a:t>
            </a:r>
            <a:r>
              <a:rPr lang="en-US" sz="2400" b="1" dirty="0"/>
              <a:t> </a:t>
            </a:r>
            <a:r>
              <a:rPr lang="en-US" sz="2400" b="1" dirty="0" err="1"/>
              <a:t>племен</a:t>
            </a:r>
            <a:r>
              <a:rPr lang="en-US" sz="2400" b="1" dirty="0"/>
              <a:t> </a:t>
            </a:r>
            <a:r>
              <a:rPr lang="en-US" sz="2400" b="1" dirty="0" err="1"/>
              <a:t>были</a:t>
            </a:r>
            <a:r>
              <a:rPr lang="en-US" sz="2400" b="1" dirty="0"/>
              <a:t> </a:t>
            </a:r>
            <a:r>
              <a:rPr lang="en-US" sz="2400" b="1" dirty="0" err="1"/>
              <a:t>свои</a:t>
            </a:r>
            <a:r>
              <a:rPr lang="en-US" sz="2400" b="1" dirty="0"/>
              <a:t> </a:t>
            </a:r>
            <a:r>
              <a:rPr lang="en-US" sz="2400" b="1" dirty="0" err="1"/>
              <a:t>верховные</a:t>
            </a:r>
            <a:r>
              <a:rPr lang="en-US" sz="2400" b="1" dirty="0"/>
              <a:t> </a:t>
            </a:r>
            <a:r>
              <a:rPr lang="en-US" sz="2400" b="1" dirty="0" err="1"/>
              <a:t>языческие</a:t>
            </a:r>
            <a:r>
              <a:rPr lang="en-US" sz="2400" b="1" dirty="0"/>
              <a:t> </a:t>
            </a:r>
            <a:r>
              <a:rPr lang="en-US" sz="2400" b="1" dirty="0" err="1"/>
              <a:t>боги</a:t>
            </a:r>
            <a:r>
              <a:rPr lang="en-US" sz="2400" b="1" dirty="0"/>
              <a:t>).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7" grpId="0"/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250" y="1417069"/>
            <a:ext cx="3438311" cy="3665537"/>
          </a:xfrm>
          <a:prstGeom prst="rect">
            <a:avLst/>
          </a:prstGeom>
          <a:noFill/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В</a:t>
            </a:r>
            <a:r>
              <a:rPr lang="en-US" sz="2400" b="1" dirty="0" err="1">
                <a:solidFill>
                  <a:srgbClr val="C00000"/>
                </a:solidFill>
              </a:rPr>
              <a:t>едя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широкую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торговлю</a:t>
            </a:r>
            <a:r>
              <a:rPr lang="en-US" sz="2400" b="1" dirty="0">
                <a:solidFill>
                  <a:srgbClr val="C00000"/>
                </a:solidFill>
              </a:rPr>
              <a:t>, </a:t>
            </a:r>
          </a:p>
          <a:p>
            <a:pPr algn="ctr"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Русь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общалась</a:t>
            </a:r>
            <a:r>
              <a:rPr lang="en-US" sz="2400" b="1" dirty="0">
                <a:solidFill>
                  <a:srgbClr val="C00000"/>
                </a:solidFill>
              </a:rPr>
              <a:t> с </a:t>
            </a:r>
            <a:r>
              <a:rPr lang="en-US" sz="2400" b="1" dirty="0" err="1">
                <a:solidFill>
                  <a:srgbClr val="C00000"/>
                </a:solidFill>
              </a:rPr>
              <a:t>представителями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</a:p>
          <a:p>
            <a:pPr algn="ctr">
              <a:defRPr/>
            </a:pPr>
            <a:r>
              <a:rPr lang="en-US" sz="2400" b="1" dirty="0" err="1">
                <a:solidFill>
                  <a:srgbClr val="C00000"/>
                </a:solidFill>
              </a:rPr>
              <a:t>всех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религий</a:t>
            </a:r>
            <a:r>
              <a:rPr lang="en-US" sz="2400" b="1" dirty="0">
                <a:solidFill>
                  <a:srgbClr val="C00000"/>
                </a:solidFill>
              </a:rPr>
              <a:t>, </a:t>
            </a:r>
            <a:r>
              <a:rPr lang="en-US" sz="2400" b="1" dirty="0" err="1">
                <a:solidFill>
                  <a:srgbClr val="C00000"/>
                </a:solidFill>
              </a:rPr>
              <a:t>признававших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лишь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одного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единого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Бога</a:t>
            </a:r>
            <a:r>
              <a:rPr lang="en-US" sz="2400" b="1" dirty="0">
                <a:solidFill>
                  <a:srgbClr val="C00000"/>
                </a:solidFill>
              </a:rPr>
              <a:t>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56063" y="0"/>
            <a:ext cx="5087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23200" y="2046288"/>
            <a:ext cx="747713" cy="75565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08800" y="3962400"/>
            <a:ext cx="676275" cy="78105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149725" y="2620963"/>
            <a:ext cx="631825" cy="8382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373563" y="4591050"/>
            <a:ext cx="539750" cy="809625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7789863" y="2797175"/>
            <a:ext cx="854075" cy="3111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/>
              <a:t>И</a:t>
            </a:r>
            <a:r>
              <a:rPr lang="en-US" sz="1400" b="1" dirty="0" err="1"/>
              <a:t>слам</a:t>
            </a:r>
            <a:r>
              <a:rPr lang="en-US" sz="1400" b="1" dirty="0"/>
              <a:t> </a:t>
            </a:r>
            <a:endParaRPr lang="ru-RU" sz="1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684963" y="4743450"/>
            <a:ext cx="1104900" cy="3127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/>
              <a:t>И</a:t>
            </a:r>
            <a:r>
              <a:rPr lang="en-US" sz="1400" b="1" dirty="0" err="1"/>
              <a:t>удаизм</a:t>
            </a:r>
            <a:r>
              <a:rPr lang="en-US" sz="1400" b="1" dirty="0"/>
              <a:t> </a:t>
            </a:r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73525" y="3459162"/>
            <a:ext cx="1344613" cy="92365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Христианство западное.</a:t>
            </a:r>
            <a:r>
              <a:rPr lang="en-US" sz="1400" b="1" dirty="0" err="1" smtClean="0"/>
              <a:t>Католицизм</a:t>
            </a:r>
            <a:r>
              <a:rPr lang="en-US" sz="1400" b="1" dirty="0" smtClean="0"/>
              <a:t> </a:t>
            </a:r>
            <a:endParaRPr lang="ru-RU" sz="1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49725" y="5400674"/>
            <a:ext cx="1431925" cy="8740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Христианство восточное.</a:t>
            </a:r>
            <a:r>
              <a:rPr lang="en-US" sz="1400" b="1" dirty="0" err="1" smtClean="0"/>
              <a:t>Православие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Причины принятия христианства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С</a:t>
            </a:r>
            <a:r>
              <a:rPr lang="en-US" sz="3200" b="1" dirty="0" err="1" smtClean="0"/>
              <a:t>тремление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сплотить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все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восточно-славянские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племена</a:t>
            </a:r>
            <a:endParaRPr lang="ru-RU" sz="3200" b="1" dirty="0" smtClean="0"/>
          </a:p>
          <a:p>
            <a:r>
              <a:rPr lang="ru-RU" sz="3200" b="1" dirty="0" smtClean="0"/>
              <a:t>С</a:t>
            </a:r>
            <a:r>
              <a:rPr lang="en-US" sz="3200" b="1" dirty="0" err="1" smtClean="0"/>
              <a:t>тремление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укрепить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власть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киевского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князя</a:t>
            </a:r>
            <a:endParaRPr lang="en-US" sz="3200" b="1" dirty="0" smtClean="0"/>
          </a:p>
          <a:p>
            <a:r>
              <a:rPr lang="ru-RU" sz="3200" b="1" dirty="0" smtClean="0"/>
              <a:t>С</a:t>
            </a:r>
            <a:r>
              <a:rPr lang="en-US" sz="3200" b="1" dirty="0" err="1" smtClean="0"/>
              <a:t>тремление</a:t>
            </a:r>
            <a:r>
              <a:rPr lang="en-US" sz="3200" b="1" dirty="0" smtClean="0"/>
              <a:t> </a:t>
            </a:r>
            <a:r>
              <a:rPr lang="ru-RU" sz="3200" b="1" dirty="0" smtClean="0"/>
              <a:t>укреп</a:t>
            </a:r>
            <a:r>
              <a:rPr lang="en-US" sz="3200" b="1" dirty="0" err="1" smtClean="0"/>
              <a:t>ить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международн</a:t>
            </a:r>
            <a:r>
              <a:rPr lang="en-US" sz="3200" b="1" dirty="0" err="1" smtClean="0"/>
              <a:t>ый</a:t>
            </a:r>
            <a:r>
              <a:rPr lang="en-US" sz="3200" b="1" dirty="0" smtClean="0"/>
              <a:t> </a:t>
            </a:r>
            <a:r>
              <a:rPr lang="ru-RU" sz="3200" b="1" dirty="0" smtClean="0"/>
              <a:t>авторитет Руси</a:t>
            </a:r>
          </a:p>
          <a:p>
            <a:r>
              <a:rPr lang="ru-RU" sz="3200" b="1" dirty="0" smtClean="0"/>
              <a:t>Прочные экономические и культурные связи с Византией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Поход на </a:t>
            </a:r>
            <a:r>
              <a:rPr lang="ru-RU" b="1" dirty="0" err="1" smtClean="0">
                <a:solidFill>
                  <a:srgbClr val="000099"/>
                </a:solidFill>
              </a:rPr>
              <a:t>Корсунь</a:t>
            </a:r>
            <a:r>
              <a:rPr lang="ru-RU" b="1" dirty="0" smtClean="0">
                <a:solidFill>
                  <a:srgbClr val="000099"/>
                </a:solidFill>
              </a:rPr>
              <a:t> (Херсонес)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Юрий\Desktop\d0b2d0bbd0b0d0b4d0b8d0bcd0b8d180-d0bad0bed180d181d183d0bdd18c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645" y="1143000"/>
            <a:ext cx="3944170" cy="5234989"/>
          </a:xfrm>
          <a:prstGeom prst="rect">
            <a:avLst/>
          </a:prstGeom>
          <a:noFill/>
        </p:spPr>
      </p:pic>
      <p:pic>
        <p:nvPicPr>
          <p:cNvPr id="2050" name="Picture 2" descr="C:\Users\Юрий\Desktop\07b4a99791bc714f23753cfe848449d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0381" y="1923393"/>
            <a:ext cx="4893619" cy="3058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6663" y="1554162"/>
            <a:ext cx="4202112" cy="4840287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967038" y="6394450"/>
            <a:ext cx="5011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</a:rPr>
              <a:t>В.М.Васнецов "Крещение Владимира".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06363"/>
            <a:ext cx="8764588" cy="725487"/>
          </a:xfrm>
          <a:prstGeom prst="rect">
            <a:avLst/>
          </a:prstGeom>
          <a:solidFill>
            <a:schemeClr val="bg1"/>
          </a:solidFill>
          <a:ln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0099"/>
                </a:solidFill>
              </a:rPr>
              <a:t>Г</a:t>
            </a:r>
            <a:r>
              <a:rPr lang="en-US" sz="2400" b="1" dirty="0" err="1">
                <a:solidFill>
                  <a:srgbClr val="000099"/>
                </a:solidFill>
              </a:rPr>
              <a:t>де</a:t>
            </a:r>
            <a:r>
              <a:rPr lang="en-US" sz="2400" b="1" dirty="0">
                <a:solidFill>
                  <a:srgbClr val="000099"/>
                </a:solidFill>
              </a:rPr>
              <a:t> и </a:t>
            </a:r>
            <a:r>
              <a:rPr lang="en-US" sz="2400" b="1" dirty="0" err="1">
                <a:solidFill>
                  <a:srgbClr val="000099"/>
                </a:solidFill>
              </a:rPr>
              <a:t>при</a:t>
            </a:r>
            <a:r>
              <a:rPr lang="en-US" sz="2400" b="1" dirty="0">
                <a:solidFill>
                  <a:srgbClr val="000099"/>
                </a:solidFill>
              </a:rPr>
              <a:t> </a:t>
            </a:r>
            <a:r>
              <a:rPr lang="en-US" sz="2400" b="1" dirty="0" err="1">
                <a:solidFill>
                  <a:srgbClr val="000099"/>
                </a:solidFill>
              </a:rPr>
              <a:t>каких</a:t>
            </a:r>
            <a:r>
              <a:rPr lang="en-US" sz="2400" b="1" dirty="0">
                <a:solidFill>
                  <a:srgbClr val="000099"/>
                </a:solidFill>
              </a:rPr>
              <a:t> </a:t>
            </a:r>
            <a:r>
              <a:rPr lang="en-US" sz="2400" b="1" dirty="0" err="1">
                <a:solidFill>
                  <a:srgbClr val="000099"/>
                </a:solidFill>
              </a:rPr>
              <a:t>обстоятельствах</a:t>
            </a:r>
            <a:r>
              <a:rPr lang="en-US" sz="2400" b="1" dirty="0">
                <a:solidFill>
                  <a:srgbClr val="000099"/>
                </a:solidFill>
              </a:rPr>
              <a:t> </a:t>
            </a:r>
            <a:r>
              <a:rPr lang="en-US" sz="2400" b="1" dirty="0" err="1">
                <a:solidFill>
                  <a:srgbClr val="000099"/>
                </a:solidFill>
              </a:rPr>
              <a:t>крестился</a:t>
            </a:r>
            <a:r>
              <a:rPr lang="en-US" sz="2400" b="1" dirty="0">
                <a:solidFill>
                  <a:srgbClr val="000099"/>
                </a:solidFill>
              </a:rPr>
              <a:t> князь </a:t>
            </a:r>
            <a:r>
              <a:rPr lang="en-US" sz="2400" b="1" dirty="0" err="1">
                <a:solidFill>
                  <a:srgbClr val="000099"/>
                </a:solidFill>
              </a:rPr>
              <a:t>Владимир</a:t>
            </a:r>
            <a:r>
              <a:rPr lang="en-US" sz="2400" b="1" dirty="0">
                <a:solidFill>
                  <a:srgbClr val="000099"/>
                </a:solidFill>
              </a:rPr>
              <a:t>?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5069" y="819790"/>
            <a:ext cx="4305300" cy="482600"/>
          </a:xfrm>
          <a:prstGeom prst="rect">
            <a:avLst/>
          </a:prstGeom>
          <a:solidFill>
            <a:schemeClr val="bg1"/>
          </a:solidFill>
          <a:ln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99"/>
                </a:solidFill>
              </a:rPr>
              <a:t>В </a:t>
            </a:r>
            <a:r>
              <a:rPr lang="en-US" sz="2400" b="1" dirty="0" err="1">
                <a:solidFill>
                  <a:srgbClr val="000099"/>
                </a:solidFill>
              </a:rPr>
              <a:t>Херсонесе</a:t>
            </a:r>
            <a:r>
              <a:rPr lang="en-US" sz="2400" b="1" dirty="0">
                <a:solidFill>
                  <a:srgbClr val="000099"/>
                </a:solidFill>
              </a:rPr>
              <a:t> (</a:t>
            </a:r>
            <a:r>
              <a:rPr lang="en-US" sz="2400" b="1" dirty="0" err="1">
                <a:solidFill>
                  <a:srgbClr val="000099"/>
                </a:solidFill>
              </a:rPr>
              <a:t>Корсуне</a:t>
            </a:r>
            <a:r>
              <a:rPr lang="en-US" sz="2400" b="1" dirty="0">
                <a:solidFill>
                  <a:srgbClr val="000099"/>
                </a:solidFill>
              </a:rPr>
              <a:t>)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914" y="115248"/>
            <a:ext cx="6684963" cy="792163"/>
          </a:xfrm>
          <a:ln w="76200">
            <a:solidFill>
              <a:srgbClr val="3366CC"/>
            </a:solidFill>
          </a:ln>
        </p:spPr>
        <p:txBody>
          <a:bodyPr/>
          <a:lstStyle/>
          <a:p>
            <a:pPr algn="ctr" eaLnBrk="1" hangingPunct="1"/>
            <a:r>
              <a:rPr lang="ru-RU" sz="4000" b="1" smtClean="0">
                <a:solidFill>
                  <a:srgbClr val="CC0000"/>
                </a:solidFill>
              </a:rPr>
              <a:t>988 год – крещение Руси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65668" y="1152526"/>
            <a:ext cx="5797550" cy="4103687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16443" y="5664958"/>
            <a:ext cx="6096000" cy="884238"/>
          </a:xfrm>
          <a:prstGeom prst="rect">
            <a:avLst/>
          </a:prstGeom>
          <a:solidFill>
            <a:schemeClr val="bg1"/>
          </a:solidFill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99"/>
                </a:solidFill>
              </a:rPr>
              <a:t>Р</a:t>
            </a:r>
            <a:r>
              <a:rPr lang="en-US" sz="2800" b="1" dirty="0" err="1">
                <a:solidFill>
                  <a:srgbClr val="000099"/>
                </a:solidFill>
              </a:rPr>
              <a:t>асскажите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по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картине</a:t>
            </a:r>
            <a:r>
              <a:rPr lang="en-US" sz="2800" b="1" dirty="0">
                <a:solidFill>
                  <a:srgbClr val="000099"/>
                </a:solidFill>
              </a:rPr>
              <a:t>, </a:t>
            </a:r>
            <a:r>
              <a:rPr lang="en-US" sz="2800" b="1" dirty="0" err="1">
                <a:solidFill>
                  <a:srgbClr val="000099"/>
                </a:solidFill>
              </a:rPr>
              <a:t>как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происходило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крещение</a:t>
            </a:r>
            <a:r>
              <a:rPr lang="en-US" sz="2800" b="1" dirty="0">
                <a:solidFill>
                  <a:srgbClr val="000099"/>
                </a:solidFill>
              </a:rPr>
              <a:t> в </a:t>
            </a:r>
            <a:r>
              <a:rPr lang="en-US" sz="2800" b="1" dirty="0" err="1">
                <a:solidFill>
                  <a:srgbClr val="000099"/>
                </a:solidFill>
              </a:rPr>
              <a:t>Киеве</a:t>
            </a:r>
            <a:r>
              <a:rPr lang="en-US" sz="2800" b="1" dirty="0">
                <a:solidFill>
                  <a:srgbClr val="000099"/>
                </a:solidFill>
              </a:rPr>
              <a:t>.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19461" name="Прямоугольник 1"/>
          <p:cNvSpPr>
            <a:spLocks noChangeArrowheads="1"/>
          </p:cNvSpPr>
          <p:nvPr/>
        </p:nvSpPr>
        <p:spPr bwMode="auto">
          <a:xfrm>
            <a:off x="3957638" y="5256213"/>
            <a:ext cx="3829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99"/>
                </a:solidFill>
              </a:rPr>
              <a:t>К.В.Лебедев "Крещение киевлян".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17925996"/>
              </p:ext>
            </p:extLst>
          </p:nvPr>
        </p:nvGraphicFramePr>
        <p:xfrm>
          <a:off x="367311" y="3450295"/>
          <a:ext cx="850599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199"/>
                <a:gridCol w="1701199"/>
                <a:gridCol w="1701199"/>
                <a:gridCol w="1701199"/>
                <a:gridCol w="1701199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Приглашён на княжение в Новгород</a:t>
                      </a: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 marL="91456" marR="91456"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Создание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</a:rPr>
                        <a:t> единого государства</a:t>
                      </a: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 marL="91456" marR="91456"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Неудачный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</a:rPr>
                        <a:t> поход в Византию</a:t>
                      </a: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 marL="91456" marR="91456"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Налоговая реформа</a:t>
                      </a: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 marL="91456" marR="91456"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Разгром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</a:rPr>
                        <a:t> Хазарии</a:t>
                      </a: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 marL="91456" marR="91456">
                    <a:lnL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065798" y="2717800"/>
            <a:ext cx="1873250" cy="309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0099"/>
                </a:solidFill>
              </a:rPr>
              <a:t>С</a:t>
            </a:r>
            <a:r>
              <a:rPr lang="en-US" sz="2400" b="1" dirty="0" err="1">
                <a:solidFill>
                  <a:srgbClr val="000099"/>
                </a:solidFill>
              </a:rPr>
              <a:t>вятослав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53135" y="2839743"/>
            <a:ext cx="1173163" cy="309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</a:rPr>
              <a:t>Ольга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49713" y="2682876"/>
            <a:ext cx="1270000" cy="309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</a:rPr>
              <a:t>Игорь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94843" y="2872061"/>
            <a:ext cx="1314450" cy="309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</a:rPr>
              <a:t>Олег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7384" y="2602679"/>
            <a:ext cx="1287463" cy="311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</a:rPr>
              <a:t>Рюрик</a:t>
            </a:r>
            <a:endParaRPr lang="ru-RU" sz="2400" b="1" dirty="0">
              <a:solidFill>
                <a:srgbClr val="000099"/>
              </a:solidFill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81705" y="742258"/>
            <a:ext cx="1314450" cy="15748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3" cstate="email">
            <a:lum contrast="12000"/>
          </a:blip>
          <a:srcRect/>
          <a:stretch>
            <a:fillRect/>
          </a:stretch>
        </p:blipFill>
        <p:spPr bwMode="auto">
          <a:xfrm>
            <a:off x="3790069" y="611272"/>
            <a:ext cx="1319213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6434" y="598707"/>
            <a:ext cx="10985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51054" y="797615"/>
            <a:ext cx="1177925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313996" y="722319"/>
            <a:ext cx="12446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88" y="0"/>
            <a:ext cx="8829675" cy="552450"/>
          </a:xfrm>
        </p:spPr>
        <p:txBody>
          <a:bodyPr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</a:rPr>
              <a:t>Распространение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христианства</a:t>
            </a:r>
            <a:r>
              <a:rPr lang="en-US" sz="3600" b="1" dirty="0" smtClean="0">
                <a:solidFill>
                  <a:srgbClr val="C00000"/>
                </a:solidFill>
              </a:rPr>
              <a:t> на Руси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19158"/>
            <a:ext cx="9069388" cy="2590824"/>
          </a:xfrm>
          <a:ln w="76200">
            <a:solidFill>
              <a:srgbClr val="3366CC"/>
            </a:solidFill>
          </a:ln>
        </p:spPr>
        <p:txBody>
          <a:bodyPr/>
          <a:lstStyle/>
          <a:p>
            <a:pPr marL="0" indent="0">
              <a:buFontTx/>
              <a:buNone/>
            </a:pPr>
            <a:r>
              <a:rPr lang="ru-RU" sz="2800" dirty="0" smtClean="0"/>
              <a:t>Р</a:t>
            </a:r>
            <a:r>
              <a:rPr lang="en-US" sz="2800" dirty="0" err="1" smtClean="0"/>
              <a:t>аспространение</a:t>
            </a:r>
            <a:r>
              <a:rPr lang="en-US" sz="2800" dirty="0" smtClean="0"/>
              <a:t> </a:t>
            </a:r>
            <a:r>
              <a:rPr lang="en-US" sz="2800" dirty="0" err="1" smtClean="0"/>
              <a:t>новой</a:t>
            </a:r>
            <a:r>
              <a:rPr lang="en-US" sz="2800" dirty="0" smtClean="0"/>
              <a:t> </a:t>
            </a:r>
            <a:r>
              <a:rPr lang="en-US" sz="2800" dirty="0" err="1" smtClean="0"/>
              <a:t>религии</a:t>
            </a:r>
            <a:r>
              <a:rPr lang="en-US" sz="2800" dirty="0" smtClean="0"/>
              <a:t> на Руси </a:t>
            </a:r>
            <a:r>
              <a:rPr lang="en-US" sz="2800" dirty="0" err="1" smtClean="0"/>
              <a:t>затянулось</a:t>
            </a:r>
            <a:r>
              <a:rPr lang="en-US" sz="2800" dirty="0" smtClean="0"/>
              <a:t> </a:t>
            </a:r>
            <a:r>
              <a:rPr lang="en-US" sz="2800" dirty="0" err="1" smtClean="0"/>
              <a:t>до</a:t>
            </a:r>
            <a:r>
              <a:rPr lang="en-US" sz="2800" dirty="0" smtClean="0"/>
              <a:t> ХII </a:t>
            </a:r>
            <a:r>
              <a:rPr lang="en-US" sz="2800" dirty="0" err="1" smtClean="0"/>
              <a:t>века</a:t>
            </a:r>
            <a:r>
              <a:rPr lang="en-US" sz="2800" dirty="0" smtClean="0"/>
              <a:t>. </a:t>
            </a:r>
          </a:p>
          <a:p>
            <a:pPr marL="0" indent="0">
              <a:buFontTx/>
              <a:buNone/>
            </a:pPr>
            <a:r>
              <a:rPr lang="ru-RU" sz="2800" dirty="0" smtClean="0"/>
              <a:t>Н</a:t>
            </a:r>
            <a:r>
              <a:rPr lang="en-US" sz="2800" dirty="0" smtClean="0"/>
              <a:t>е </a:t>
            </a:r>
            <a:r>
              <a:rPr lang="en-US" sz="2800" dirty="0" err="1" smtClean="0"/>
              <a:t>все</a:t>
            </a:r>
            <a:r>
              <a:rPr lang="en-US" sz="2800" dirty="0" smtClean="0"/>
              <a:t> </a:t>
            </a:r>
            <a:r>
              <a:rPr lang="en-US" sz="2800" dirty="0" err="1" smtClean="0"/>
              <a:t>славяне</a:t>
            </a:r>
            <a:r>
              <a:rPr lang="en-US" sz="2800" dirty="0" smtClean="0"/>
              <a:t> </a:t>
            </a:r>
            <a:r>
              <a:rPr lang="en-US" sz="2800" dirty="0" err="1" smtClean="0"/>
              <a:t>добровольно</a:t>
            </a:r>
            <a:r>
              <a:rPr lang="en-US" sz="2800" dirty="0" smtClean="0"/>
              <a:t> и </a:t>
            </a:r>
            <a:r>
              <a:rPr lang="en-US" sz="2800" dirty="0" err="1" smtClean="0"/>
              <a:t>мирно</a:t>
            </a:r>
            <a:r>
              <a:rPr lang="en-US" sz="2800" dirty="0" smtClean="0"/>
              <a:t> </a:t>
            </a:r>
            <a:r>
              <a:rPr lang="en-US" sz="2800" dirty="0" err="1" smtClean="0"/>
              <a:t>ее</a:t>
            </a:r>
            <a:r>
              <a:rPr lang="en-US" sz="2800" dirty="0" smtClean="0"/>
              <a:t> </a:t>
            </a:r>
            <a:r>
              <a:rPr lang="en-US" sz="2800" dirty="0" err="1" smtClean="0"/>
              <a:t>принимали</a:t>
            </a:r>
            <a:r>
              <a:rPr lang="en-US" sz="2800" dirty="0" smtClean="0"/>
              <a:t>. </a:t>
            </a:r>
          </a:p>
          <a:p>
            <a:pPr marL="0" indent="0">
              <a:buFontTx/>
              <a:buNone/>
            </a:pPr>
            <a:r>
              <a:rPr lang="en-US" sz="2800" dirty="0" err="1" smtClean="0"/>
              <a:t>Часто</a:t>
            </a:r>
            <a:r>
              <a:rPr lang="en-US" sz="2800" dirty="0" smtClean="0"/>
              <a:t> </a:t>
            </a:r>
            <a:r>
              <a:rPr lang="en-US" sz="2800" dirty="0" err="1" smtClean="0"/>
              <a:t>случались</a:t>
            </a:r>
            <a:r>
              <a:rPr lang="en-US" sz="2800" dirty="0" smtClean="0"/>
              <a:t> </a:t>
            </a:r>
            <a:r>
              <a:rPr lang="en-US" sz="2800" dirty="0" err="1" smtClean="0"/>
              <a:t>вооруженные</a:t>
            </a:r>
            <a:r>
              <a:rPr lang="en-US" sz="2800" dirty="0" smtClean="0"/>
              <a:t> </a:t>
            </a:r>
            <a:r>
              <a:rPr lang="en-US" sz="2800" dirty="0" err="1" smtClean="0"/>
              <a:t>столкновения</a:t>
            </a:r>
            <a:r>
              <a:rPr lang="en-US" sz="2800" dirty="0" smtClean="0"/>
              <a:t> </a:t>
            </a:r>
            <a:r>
              <a:rPr lang="en-US" sz="2800" dirty="0" err="1" smtClean="0"/>
              <a:t>между</a:t>
            </a:r>
            <a:r>
              <a:rPr lang="en-US" sz="2800" dirty="0" smtClean="0"/>
              <a:t> </a:t>
            </a:r>
            <a:r>
              <a:rPr lang="en-US" sz="2800" dirty="0" err="1" smtClean="0"/>
              <a:t>княжеской</a:t>
            </a:r>
            <a:r>
              <a:rPr lang="en-US" sz="2800" dirty="0" smtClean="0"/>
              <a:t> </a:t>
            </a:r>
            <a:r>
              <a:rPr lang="en-US" sz="2800" dirty="0" err="1" smtClean="0"/>
              <a:t>дружиной</a:t>
            </a:r>
            <a:r>
              <a:rPr lang="en-US" sz="2800" dirty="0" smtClean="0"/>
              <a:t> и </a:t>
            </a:r>
            <a:r>
              <a:rPr lang="en-US" sz="2800" dirty="0" err="1" smtClean="0"/>
              <a:t>местными</a:t>
            </a:r>
            <a:r>
              <a:rPr lang="en-US" sz="2800" dirty="0" smtClean="0"/>
              <a:t> </a:t>
            </a:r>
            <a:r>
              <a:rPr lang="en-US" sz="2800" dirty="0" err="1" smtClean="0"/>
              <a:t>язычниками</a:t>
            </a:r>
            <a:r>
              <a:rPr lang="en-US" sz="2800" dirty="0" smtClean="0"/>
              <a:t>.</a:t>
            </a:r>
            <a:endParaRPr lang="ru-RU" sz="2800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2136" y="714117"/>
            <a:ext cx="4190835" cy="3018961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766741" y="2779582"/>
            <a:ext cx="32854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dirty="0" err="1">
                <a:solidFill>
                  <a:srgbClr val="000099"/>
                </a:solidFill>
              </a:rPr>
              <a:t>Христиане</a:t>
            </a:r>
            <a:r>
              <a:rPr lang="en-US" dirty="0">
                <a:solidFill>
                  <a:srgbClr val="000099"/>
                </a:solidFill>
              </a:rPr>
              <a:t> и </a:t>
            </a:r>
            <a:r>
              <a:rPr lang="en-US" dirty="0" err="1">
                <a:solidFill>
                  <a:srgbClr val="000099"/>
                </a:solidFill>
              </a:rPr>
              <a:t>язычники</a:t>
            </a:r>
            <a:r>
              <a:rPr lang="en-US" dirty="0">
                <a:solidFill>
                  <a:srgbClr val="000099"/>
                </a:solidFill>
              </a:rPr>
              <a:t>. </a:t>
            </a:r>
            <a:endParaRPr lang="ru-RU" dirty="0" smtClean="0">
              <a:solidFill>
                <a:srgbClr val="000099"/>
              </a:solidFill>
            </a:endParaRPr>
          </a:p>
          <a:p>
            <a:pPr algn="ctr" eaLnBrk="0" hangingPunct="0"/>
            <a:r>
              <a:rPr lang="en-US" dirty="0" err="1" smtClean="0">
                <a:solidFill>
                  <a:srgbClr val="000099"/>
                </a:solidFill>
              </a:rPr>
              <a:t>Худ</a:t>
            </a:r>
            <a:r>
              <a:rPr lang="en-US" dirty="0">
                <a:solidFill>
                  <a:srgbClr val="000099"/>
                </a:solidFill>
              </a:rPr>
              <a:t>. </a:t>
            </a:r>
            <a:r>
              <a:rPr lang="en-US" dirty="0" err="1" smtClean="0">
                <a:solidFill>
                  <a:srgbClr val="000099"/>
                </a:solidFill>
              </a:rPr>
              <a:t>С.В.Иванов</a:t>
            </a:r>
            <a:r>
              <a:rPr lang="en-US" dirty="0">
                <a:solidFill>
                  <a:srgbClr val="000099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52725" y="173038"/>
            <a:ext cx="6026150" cy="1219200"/>
          </a:xfrm>
          <a:prstGeom prst="rect">
            <a:avLst/>
          </a:prstGeom>
          <a:noFill/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solidFill>
                  <a:srgbClr val="C00000"/>
                </a:solidFill>
              </a:rPr>
              <a:t>Последствия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принятия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христианства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для</a:t>
            </a:r>
            <a:r>
              <a:rPr lang="en-US" sz="3600" b="1" dirty="0">
                <a:solidFill>
                  <a:srgbClr val="C00000"/>
                </a:solidFill>
              </a:rPr>
              <a:t> Руси: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2531" name="Rectangle 20"/>
          <p:cNvSpPr>
            <a:spLocks noChangeArrowheads="1"/>
          </p:cNvSpPr>
          <p:nvPr/>
        </p:nvSpPr>
        <p:spPr bwMode="auto">
          <a:xfrm>
            <a:off x="3282840" y="2523578"/>
            <a:ext cx="2400300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0099"/>
                </a:solidFill>
              </a:rPr>
              <a:t>У</a:t>
            </a:r>
            <a:r>
              <a:rPr lang="en-US" sz="2400" b="1" dirty="0" err="1">
                <a:solidFill>
                  <a:srgbClr val="000099"/>
                </a:solidFill>
              </a:rPr>
              <a:t>чебник</a:t>
            </a:r>
            <a:endParaRPr lang="en-US" sz="2400" b="1" dirty="0">
              <a:solidFill>
                <a:srgbClr val="000099"/>
              </a:solidFill>
            </a:endParaRPr>
          </a:p>
          <a:p>
            <a:pPr algn="ctr"/>
            <a:r>
              <a:rPr lang="en-US" sz="2400" b="1" dirty="0" err="1">
                <a:solidFill>
                  <a:srgbClr val="000099"/>
                </a:solidFill>
              </a:rPr>
              <a:t>стр</a:t>
            </a:r>
            <a:r>
              <a:rPr lang="en-US" sz="2400" b="1" dirty="0">
                <a:solidFill>
                  <a:srgbClr val="000099"/>
                </a:solidFill>
              </a:rPr>
              <a:t>. </a:t>
            </a:r>
            <a:r>
              <a:rPr lang="ru-RU" sz="2400" b="1" dirty="0" smtClean="0">
                <a:solidFill>
                  <a:srgbClr val="000099"/>
                </a:solidFill>
              </a:rPr>
              <a:t>5</a:t>
            </a:r>
            <a:r>
              <a:rPr lang="en-US" sz="2400" b="1" dirty="0" smtClean="0">
                <a:solidFill>
                  <a:srgbClr val="000099"/>
                </a:solidFill>
              </a:rPr>
              <a:t>4, </a:t>
            </a:r>
            <a:endParaRPr lang="en-US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199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52725" y="103188"/>
            <a:ext cx="6026150" cy="902652"/>
          </a:xfrm>
          <a:prstGeom prst="rect">
            <a:avLst/>
          </a:prstGeom>
          <a:noFill/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C00000"/>
                </a:solidFill>
              </a:rPr>
              <a:t>Последствия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принятия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христианства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для</a:t>
            </a:r>
            <a:r>
              <a:rPr lang="en-US" sz="2800" b="1" dirty="0">
                <a:solidFill>
                  <a:srgbClr val="C00000"/>
                </a:solidFill>
              </a:rPr>
              <a:t> Руси: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2531" name="Rectangle 20"/>
          <p:cNvSpPr>
            <a:spLocks noChangeArrowheads="1"/>
          </p:cNvSpPr>
          <p:nvPr/>
        </p:nvSpPr>
        <p:spPr bwMode="auto">
          <a:xfrm>
            <a:off x="219075" y="109538"/>
            <a:ext cx="2400300" cy="104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0099"/>
                </a:solidFill>
              </a:rPr>
              <a:t>У</a:t>
            </a:r>
            <a:r>
              <a:rPr lang="en-US" sz="2400" b="1" dirty="0" err="1" smtClean="0">
                <a:solidFill>
                  <a:srgbClr val="000099"/>
                </a:solidFill>
              </a:rPr>
              <a:t>чебник</a:t>
            </a:r>
            <a:r>
              <a:rPr lang="ru-RU" sz="2400" b="1" dirty="0" smtClean="0">
                <a:solidFill>
                  <a:srgbClr val="000099"/>
                </a:solidFill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</a:rPr>
              <a:t>стр</a:t>
            </a:r>
            <a:r>
              <a:rPr lang="en-US" sz="2400" b="1" dirty="0">
                <a:solidFill>
                  <a:srgbClr val="000099"/>
                </a:solidFill>
              </a:rPr>
              <a:t>. </a:t>
            </a:r>
            <a:r>
              <a:rPr lang="ru-RU" sz="2400" b="1" dirty="0" smtClean="0">
                <a:solidFill>
                  <a:srgbClr val="000099"/>
                </a:solidFill>
              </a:rPr>
              <a:t>5</a:t>
            </a:r>
            <a:r>
              <a:rPr lang="en-US" sz="2400" b="1" dirty="0" smtClean="0">
                <a:solidFill>
                  <a:srgbClr val="000099"/>
                </a:solidFill>
              </a:rPr>
              <a:t>4, </a:t>
            </a:r>
            <a:endParaRPr lang="en-US" sz="2400" b="1" dirty="0">
              <a:solidFill>
                <a:srgbClr val="000099"/>
              </a:solidFill>
            </a:endParaRPr>
          </a:p>
          <a:p>
            <a:pPr algn="ctr"/>
            <a:r>
              <a:rPr lang="en-US" sz="2400" b="1" dirty="0">
                <a:solidFill>
                  <a:srgbClr val="000099"/>
                </a:solidFill>
              </a:rPr>
              <a:t>р/т</a:t>
            </a:r>
            <a:r>
              <a:rPr lang="ru-RU" sz="2400" b="1" dirty="0">
                <a:solidFill>
                  <a:srgbClr val="000099"/>
                </a:solidFill>
              </a:rPr>
              <a:t> № </a:t>
            </a:r>
            <a:r>
              <a:rPr lang="en-US" sz="2400" b="1" dirty="0">
                <a:solidFill>
                  <a:srgbClr val="000099"/>
                </a:solidFill>
              </a:rPr>
              <a:t>4</a:t>
            </a:r>
            <a:r>
              <a:rPr lang="ru-RU" sz="2400" b="1" dirty="0">
                <a:solidFill>
                  <a:srgbClr val="000099"/>
                </a:solidFill>
              </a:rPr>
              <a:t> стр. </a:t>
            </a:r>
            <a:r>
              <a:rPr lang="ru-RU" sz="2400" b="1" dirty="0" smtClean="0">
                <a:solidFill>
                  <a:srgbClr val="000099"/>
                </a:solidFill>
              </a:rPr>
              <a:t>27</a:t>
            </a:r>
            <a:endParaRPr lang="ru-RU" sz="2400" b="1" dirty="0">
              <a:solidFill>
                <a:srgbClr val="000099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59940734"/>
              </p:ext>
            </p:extLst>
          </p:nvPr>
        </p:nvGraphicFramePr>
        <p:xfrm>
          <a:off x="119743" y="1158240"/>
          <a:ext cx="8945880" cy="5555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769"/>
                <a:gridCol w="7127111"/>
              </a:tblGrid>
              <a:tr h="80772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олити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ческие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Укрепление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государства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и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княжеской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власти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 Объединение восточнославянских племён.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25738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ежду-народные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Русь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встала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в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общий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ряд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христианских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государств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Европы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Установились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тесные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связи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с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Византией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55458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равст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венные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Изменило быт и нравы людей. Церковь з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апр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</a:rPr>
                        <a:t>етила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жертвоприношения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многоженст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во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кровн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</a:rPr>
                        <a:t>ую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вражд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у и другие языческие традиции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Духовенство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призывало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оказывать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помощь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убогим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и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нищим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28212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уховные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Содействовало развитию культуры: созданию памятников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письменност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архитектуры,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искусств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а, развитию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образовани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я.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3" marB="45723">
                    <a:lnL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18443" y="5142600"/>
            <a:ext cx="4121150" cy="685800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CC0000"/>
                </a:solidFill>
              </a:rPr>
              <a:t>Священники, монахи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910681" y="4271063"/>
            <a:ext cx="2728912" cy="722312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CC0000"/>
                </a:solidFill>
              </a:rPr>
              <a:t>Епископы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910681" y="1929500"/>
            <a:ext cx="2738437" cy="1011238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CC0000"/>
                </a:solidFill>
              </a:rPr>
              <a:t>Византийский </a:t>
            </a:r>
          </a:p>
          <a:p>
            <a:pPr algn="ctr"/>
            <a:r>
              <a:rPr lang="en-US" sz="2800" b="1">
                <a:solidFill>
                  <a:srgbClr val="CC0000"/>
                </a:solidFill>
              </a:rPr>
              <a:t>патриарх</a:t>
            </a:r>
            <a:endParaRPr lang="ru-RU" sz="2800" b="1">
              <a:solidFill>
                <a:srgbClr val="CC0000"/>
              </a:solidFill>
            </a:endParaRP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609600" y="228600"/>
            <a:ext cx="8229600" cy="1417638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000099"/>
                </a:solidFill>
              </a:rPr>
              <a:t>Ч</a:t>
            </a:r>
            <a:r>
              <a:rPr lang="en-US" sz="2800" b="1" dirty="0" err="1">
                <a:solidFill>
                  <a:srgbClr val="000099"/>
                </a:solidFill>
              </a:rPr>
              <a:t>ерез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некоторое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время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после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принятия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христианства</a:t>
            </a:r>
            <a:r>
              <a:rPr lang="en-US" sz="2800" b="1" dirty="0">
                <a:solidFill>
                  <a:srgbClr val="000099"/>
                </a:solidFill>
              </a:rPr>
              <a:t> на Руси </a:t>
            </a:r>
            <a:r>
              <a:rPr lang="en-US" sz="2800" b="1" dirty="0" err="1">
                <a:solidFill>
                  <a:srgbClr val="000099"/>
                </a:solidFill>
              </a:rPr>
              <a:t>сложилась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четкая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церковная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организация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 rot="10800000">
            <a:off x="1518443" y="6022075"/>
            <a:ext cx="3059113" cy="762000"/>
          </a:xfrm>
          <a:prstGeom prst="wedgeRoundRectCallout">
            <a:avLst>
              <a:gd name="adj1" fmla="val -47634"/>
              <a:gd name="adj2" fmla="val 72792"/>
              <a:gd name="adj3" fmla="val 16667"/>
            </a:avLst>
          </a:prstGeom>
          <a:noFill/>
          <a:ln w="28575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ru-RU" sz="2000">
              <a:solidFill>
                <a:srgbClr val="C00000"/>
              </a:solidFill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1708943" y="6049063"/>
            <a:ext cx="2678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C00000"/>
                </a:solidFill>
              </a:rPr>
              <a:t>Белое духовенство</a:t>
            </a:r>
            <a:endParaRPr lang="en-US" sz="2000" b="1">
              <a:solidFill>
                <a:srgbClr val="C00000"/>
              </a:solidFill>
            </a:endParaRPr>
          </a:p>
          <a:p>
            <a:r>
              <a:rPr lang="en-US" sz="2000" b="1">
                <a:solidFill>
                  <a:srgbClr val="C00000"/>
                </a:solidFill>
              </a:rPr>
              <a:t>(в городах и селах)</a:t>
            </a:r>
            <a:endParaRPr lang="ru-RU" sz="2000" b="1">
              <a:solidFill>
                <a:srgbClr val="C00000"/>
              </a:solidFill>
            </a:endParaRPr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 rot="10800000">
            <a:off x="5072856" y="6022075"/>
            <a:ext cx="3065462" cy="762000"/>
          </a:xfrm>
          <a:prstGeom prst="wedgeRoundRectCallout">
            <a:avLst>
              <a:gd name="adj1" fmla="val 49394"/>
              <a:gd name="adj2" fmla="val 66870"/>
              <a:gd name="adj3" fmla="val 16667"/>
            </a:avLst>
          </a:prstGeom>
          <a:noFill/>
          <a:ln w="28575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ru-RU" sz="2000">
              <a:solidFill>
                <a:srgbClr val="C00000"/>
              </a:solidFill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5136356" y="6022075"/>
            <a:ext cx="2825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</a:rPr>
              <a:t>Черное духовенство</a:t>
            </a:r>
            <a:endParaRPr lang="en-US" sz="2000" b="1">
              <a:solidFill>
                <a:srgbClr val="C00000"/>
              </a:solidFill>
            </a:endParaRPr>
          </a:p>
          <a:p>
            <a:pPr algn="ctr"/>
            <a:r>
              <a:rPr lang="en-US" sz="2000" b="1">
                <a:solidFill>
                  <a:srgbClr val="C00000"/>
                </a:solidFill>
              </a:rPr>
              <a:t>(в монастырях)</a:t>
            </a:r>
            <a:endParaRPr lang="ru-RU" sz="2000" b="1">
              <a:solidFill>
                <a:srgbClr val="C00000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910681" y="3296338"/>
            <a:ext cx="2728912" cy="720725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CC0000"/>
                </a:solidFill>
              </a:rPr>
              <a:t>Митрополит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96793" y="3153463"/>
            <a:ext cx="2214563" cy="2695575"/>
          </a:xfrm>
          <a:prstGeom prst="rect">
            <a:avLst/>
          </a:prstGeom>
          <a:solidFill>
            <a:schemeClr val="bg1"/>
          </a:solidFill>
          <a:ln w="5715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3366CC"/>
                </a:solidFill>
              </a:rPr>
              <a:t>Ж</a:t>
            </a:r>
            <a:r>
              <a:rPr lang="en-US" sz="2000" b="1" dirty="0" err="1">
                <a:solidFill>
                  <a:srgbClr val="3366CC"/>
                </a:solidFill>
              </a:rPr>
              <a:t>или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3366CC"/>
                </a:solidFill>
              </a:rPr>
              <a:t>по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церковному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уставу</a:t>
            </a:r>
            <a:r>
              <a:rPr lang="en-US" sz="2000" b="1" dirty="0">
                <a:solidFill>
                  <a:srgbClr val="C00000"/>
                </a:solidFill>
              </a:rPr>
              <a:t>.</a:t>
            </a:r>
          </a:p>
          <a:p>
            <a:pPr>
              <a:defRPr/>
            </a:pPr>
            <a:r>
              <a:rPr lang="ru-RU" sz="2000" b="1" dirty="0">
                <a:solidFill>
                  <a:srgbClr val="3366CC"/>
                </a:solidFill>
              </a:rPr>
              <a:t>Ц</a:t>
            </a:r>
            <a:r>
              <a:rPr lang="en-US" sz="2000" b="1" dirty="0" err="1">
                <a:solidFill>
                  <a:srgbClr val="3366CC"/>
                </a:solidFill>
              </a:rPr>
              <a:t>ерковные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3366CC"/>
                </a:solidFill>
              </a:rPr>
              <a:t>суды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3366CC"/>
                </a:solidFill>
              </a:rPr>
              <a:t>судили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3366CC"/>
                </a:solidFill>
              </a:rPr>
              <a:t>за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3366CC"/>
                </a:solidFill>
              </a:rPr>
              <a:t>преступления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3366CC"/>
                </a:solidFill>
              </a:rPr>
              <a:t>против</a:t>
            </a:r>
            <a:r>
              <a:rPr lang="en-US" sz="2000" b="1" dirty="0">
                <a:solidFill>
                  <a:srgbClr val="3366CC"/>
                </a:solidFill>
              </a:rPr>
              <a:t> </a:t>
            </a:r>
            <a:r>
              <a:rPr lang="en-US" sz="2000" b="1" dirty="0" err="1">
                <a:solidFill>
                  <a:srgbClr val="3366CC"/>
                </a:solidFill>
              </a:rPr>
              <a:t>веры</a:t>
            </a:r>
            <a:r>
              <a:rPr lang="en-US" sz="2000" b="1" dirty="0">
                <a:solidFill>
                  <a:srgbClr val="3366CC"/>
                </a:solidFill>
              </a:rPr>
              <a:t> - </a:t>
            </a:r>
            <a:r>
              <a:rPr lang="en-US" sz="2000" b="1" dirty="0" err="1">
                <a:solidFill>
                  <a:srgbClr val="C00000"/>
                </a:solidFill>
              </a:rPr>
              <a:t>ереси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4" name="Прямая со стрелкой 3"/>
          <p:cNvCxnSpPr>
            <a:stCxn id="10" idx="3"/>
          </p:cNvCxnSpPr>
          <p:nvPr/>
        </p:nvCxnSpPr>
        <p:spPr>
          <a:xfrm>
            <a:off x="5639593" y="3656700"/>
            <a:ext cx="446088" cy="0"/>
          </a:xfrm>
          <a:prstGeom prst="straightConnector1">
            <a:avLst/>
          </a:prstGeom>
          <a:ln w="38100">
            <a:solidFill>
              <a:srgbClr val="33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49118" y="4642538"/>
            <a:ext cx="447675" cy="0"/>
          </a:xfrm>
          <a:prstGeom prst="straightConnector1">
            <a:avLst/>
          </a:prstGeom>
          <a:ln w="38100">
            <a:solidFill>
              <a:srgbClr val="33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618956" y="5490263"/>
            <a:ext cx="446087" cy="0"/>
          </a:xfrm>
          <a:prstGeom prst="straightConnector1">
            <a:avLst/>
          </a:prstGeom>
          <a:ln w="38100">
            <a:solidFill>
              <a:srgbClr val="33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387056" y="2940738"/>
            <a:ext cx="0" cy="355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  <p:bldP spid="15364" grpId="0" animBg="1"/>
      <p:bldP spid="15367" grpId="0" animBg="1"/>
      <p:bldP spid="15370" grpId="0" animBg="1"/>
      <p:bldP spid="15371" grpId="0"/>
      <p:bldP spid="15373" grpId="0" animBg="1"/>
      <p:bldP spid="15374" grpId="0"/>
      <p:bldP spid="10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600"/>
          <a:stretch/>
        </p:blipFill>
        <p:spPr bwMode="auto">
          <a:xfrm>
            <a:off x="1203960" y="279400"/>
            <a:ext cx="688848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9920" y="5372100"/>
            <a:ext cx="7840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святому равноапостольному великому князю Владимиру на Боровицкой площади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Москве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(открыт 4 ноября 2016 года)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5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6787" y="230164"/>
            <a:ext cx="6316662" cy="1230313"/>
          </a:xfrm>
        </p:spPr>
        <p:txBody>
          <a:bodyPr/>
          <a:lstStyle/>
          <a:p>
            <a:pPr algn="ctr" eaLnBrk="1" hangingPunct="1"/>
            <a:r>
              <a:rPr lang="ru-RU" sz="7200" b="1" dirty="0" smtClean="0">
                <a:solidFill>
                  <a:srgbClr val="C00000"/>
                </a:solidFill>
              </a:rPr>
              <a:t>В</a:t>
            </a:r>
            <a:r>
              <a:rPr lang="en-US" sz="7200" b="1" dirty="0" err="1" smtClean="0">
                <a:solidFill>
                  <a:srgbClr val="C00000"/>
                </a:solidFill>
              </a:rPr>
              <a:t>ывод</a:t>
            </a:r>
            <a:r>
              <a:rPr lang="en-US" sz="7200" b="1" dirty="0" smtClean="0">
                <a:solidFill>
                  <a:srgbClr val="C00000"/>
                </a:solidFill>
              </a:rPr>
              <a:t>: </a:t>
            </a:r>
            <a:endParaRPr lang="ru-RU" sz="7200" b="1" dirty="0" smtClean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2" y="1600200"/>
            <a:ext cx="8719924" cy="4770438"/>
          </a:xfrm>
          <a:ln w="76200">
            <a:solidFill>
              <a:srgbClr val="3366CC"/>
            </a:solidFill>
          </a:ln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3200" b="1" dirty="0" smtClean="0"/>
              <a:t>1. </a:t>
            </a:r>
            <a:r>
              <a:rPr lang="en-US" sz="3200" b="1" dirty="0" err="1" smtClean="0"/>
              <a:t>Князь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Владимир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объединил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восточнославянские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племена</a:t>
            </a:r>
            <a:r>
              <a:rPr lang="en-US" sz="3200" b="1" dirty="0" smtClean="0"/>
              <a:t> в </a:t>
            </a:r>
            <a:r>
              <a:rPr lang="en-US" sz="3200" b="1" dirty="0" err="1" smtClean="0"/>
              <a:t>границах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Древней</a:t>
            </a:r>
            <a:r>
              <a:rPr lang="en-US" sz="3200" b="1" dirty="0" smtClean="0"/>
              <a:t> Руси. </a:t>
            </a:r>
            <a:endParaRPr lang="ru-RU" sz="3200" b="1" dirty="0" smtClean="0"/>
          </a:p>
          <a:p>
            <a:pPr marL="0" indent="0" eaLnBrk="1" hangingPunct="1">
              <a:buFontTx/>
              <a:buNone/>
            </a:pPr>
            <a:endParaRPr lang="en-US" sz="3200" b="1" dirty="0" smtClean="0"/>
          </a:p>
          <a:p>
            <a:pPr marL="0" indent="0" eaLnBrk="1" hangingPunct="1">
              <a:buFontTx/>
              <a:buNone/>
            </a:pPr>
            <a:r>
              <a:rPr lang="ru-RU" sz="3200" b="1" dirty="0" smtClean="0"/>
              <a:t>2. </a:t>
            </a:r>
            <a:r>
              <a:rPr lang="en-US" sz="3200" b="1" dirty="0" err="1" smtClean="0"/>
              <a:t>Принятие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христианства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укрепило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государство</a:t>
            </a:r>
            <a:r>
              <a:rPr lang="en-US" sz="3200" b="1" dirty="0" smtClean="0"/>
              <a:t>, </a:t>
            </a:r>
          </a:p>
          <a:p>
            <a:pPr marL="0" indent="0" eaLnBrk="1" hangingPunct="1">
              <a:buFontTx/>
              <a:buNone/>
            </a:pPr>
            <a:r>
              <a:rPr lang="en-US" sz="3200" b="1" dirty="0" err="1" smtClean="0"/>
              <a:t>изменило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быт</a:t>
            </a:r>
            <a:r>
              <a:rPr lang="en-US" sz="3200" b="1" dirty="0" smtClean="0"/>
              <a:t> и </a:t>
            </a:r>
            <a:r>
              <a:rPr lang="en-US" sz="3200" b="1" dirty="0" err="1" smtClean="0"/>
              <a:t>нравы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его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населения</a:t>
            </a:r>
            <a:r>
              <a:rPr lang="en-US" sz="3200" b="1" dirty="0" smtClean="0"/>
              <a:t>, </a:t>
            </a:r>
          </a:p>
          <a:p>
            <a:pPr marL="0" indent="0" eaLnBrk="1" hangingPunct="1">
              <a:buFontTx/>
              <a:buNone/>
            </a:pPr>
            <a:r>
              <a:rPr lang="en-US" sz="3200" b="1" dirty="0" err="1" smtClean="0"/>
              <a:t>способствовало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развитию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культуры</a:t>
            </a:r>
            <a:r>
              <a:rPr lang="en-US" sz="3200" b="1" dirty="0" smtClean="0"/>
              <a:t>.</a:t>
            </a:r>
            <a:endParaRPr lang="ru-RU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883770" y="685800"/>
            <a:ext cx="5541963" cy="3124200"/>
          </a:xfrm>
          <a:prstGeom prst="downArrowCallout">
            <a:avLst>
              <a:gd name="adj1" fmla="val 59754"/>
              <a:gd name="adj2" fmla="val 59754"/>
              <a:gd name="adj3" fmla="val 16667"/>
              <a:gd name="adj4" fmla="val 66667"/>
            </a:avLst>
          </a:prstGeom>
          <a:noFill/>
          <a:ln w="5715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>
                <a:solidFill>
                  <a:srgbClr val="C00000"/>
                </a:solidFill>
                <a:latin typeface="Garamond" pitchFamily="18" charset="0"/>
              </a:rPr>
              <a:t>Домашнее </a:t>
            </a:r>
            <a:endParaRPr lang="en-US" sz="6000" b="1">
              <a:solidFill>
                <a:srgbClr val="C00000"/>
              </a:solidFill>
              <a:latin typeface="Garamond" pitchFamily="18" charset="0"/>
            </a:endParaRPr>
          </a:p>
          <a:p>
            <a:pPr algn="ctr"/>
            <a:r>
              <a:rPr lang="ru-RU" sz="6000" b="1">
                <a:solidFill>
                  <a:srgbClr val="C00000"/>
                </a:solidFill>
                <a:latin typeface="Garamond" pitchFamily="18" charset="0"/>
              </a:rPr>
              <a:t>задание</a:t>
            </a: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468563" y="3657600"/>
            <a:ext cx="6446837" cy="2819400"/>
          </a:xfrm>
          <a:prstGeom prst="horizontalScroll">
            <a:avLst>
              <a:gd name="adj" fmla="val 12500"/>
            </a:avLst>
          </a:prstGeom>
          <a:noFill/>
          <a:ln w="57150">
            <a:solidFill>
              <a:srgbClr val="33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dm.nov.ru/docroot/upload/f4d1f980-a339-4146-9d23-062e6e4f1fd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4" r="7683"/>
          <a:stretch/>
        </p:blipFill>
        <p:spPr bwMode="auto">
          <a:xfrm>
            <a:off x="660400" y="1082674"/>
            <a:ext cx="8051800" cy="4657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2350" y="474690"/>
            <a:ext cx="7327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Calibri"/>
              </a:rPr>
              <a:t>Памятник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Calibri"/>
              </a:rPr>
              <a:t>«Тысячелетия России» в Новгороде</a:t>
            </a:r>
            <a:endParaRPr lang="ru-RU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08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мятник &quot;Тысячелетие России&quot;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4" y="126275"/>
            <a:ext cx="7870372" cy="50945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805544" y="5342709"/>
            <a:ext cx="78703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/>
                <a:ea typeface="Calibri"/>
              </a:rPr>
              <a:t>Фигура Великого князя </a:t>
            </a:r>
            <a:r>
              <a:rPr lang="ru-RU" sz="2400" b="1" dirty="0" smtClean="0">
                <a:latin typeface="Times New Roman"/>
                <a:ea typeface="Calibri"/>
              </a:rPr>
              <a:t>Владимира </a:t>
            </a:r>
          </a:p>
          <a:p>
            <a:pPr algn="ctr"/>
            <a:r>
              <a:rPr lang="ru-RU" sz="2400" b="1" dirty="0" smtClean="0">
                <a:latin typeface="Times New Roman"/>
                <a:ea typeface="Calibri"/>
              </a:rPr>
              <a:t>на памятнике «Тысячелетия России» в Новгороде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81962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7"/>
          <p:cNvSpPr>
            <a:spLocks noChangeArrowheads="1"/>
          </p:cNvSpPr>
          <p:nvPr/>
        </p:nvSpPr>
        <p:spPr bwMode="auto">
          <a:xfrm>
            <a:off x="136479" y="586853"/>
            <a:ext cx="5340492" cy="500872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b="1" dirty="0" smtClean="0">
                <a:solidFill>
                  <a:srgbClr val="000000"/>
                </a:solidFill>
                <a:cs typeface="+mn-cs"/>
              </a:rPr>
              <a:t>Тема урока:</a:t>
            </a:r>
          </a:p>
          <a:p>
            <a:pPr algn="ctr"/>
            <a:endParaRPr lang="ru-RU" altLang="ru-RU" sz="3200" b="1" dirty="0" smtClean="0">
              <a:solidFill>
                <a:srgbClr val="000000"/>
              </a:solidFill>
              <a:cs typeface="+mn-cs"/>
            </a:endParaRPr>
          </a:p>
          <a:p>
            <a:pPr algn="ctr">
              <a:lnSpc>
                <a:spcPct val="150000"/>
              </a:lnSpc>
            </a:pPr>
            <a:r>
              <a:rPr lang="ru-RU" altLang="ru-RU" sz="3600" b="1" dirty="0" smtClean="0">
                <a:solidFill>
                  <a:srgbClr val="000000"/>
                </a:solidFill>
                <a:cs typeface="+mn-cs"/>
              </a:rPr>
              <a:t>Правление князя </a:t>
            </a:r>
          </a:p>
          <a:p>
            <a:pPr algn="ctr">
              <a:lnSpc>
                <a:spcPct val="150000"/>
              </a:lnSpc>
            </a:pPr>
            <a:r>
              <a:rPr lang="ru-RU" altLang="ru-RU" sz="3600" b="1" dirty="0" smtClean="0">
                <a:solidFill>
                  <a:srgbClr val="000000"/>
                </a:solidFill>
                <a:cs typeface="+mn-cs"/>
              </a:rPr>
              <a:t>Владимира (980-1015</a:t>
            </a:r>
            <a:r>
              <a:rPr lang="ru-RU" altLang="ru-RU" sz="3600" b="1" dirty="0" smtClean="0">
                <a:solidFill>
                  <a:srgbClr val="000000"/>
                </a:solidFill>
                <a:cs typeface="+mn-cs"/>
              </a:rPr>
              <a:t>).</a:t>
            </a:r>
          </a:p>
          <a:p>
            <a:pPr algn="ctr">
              <a:lnSpc>
                <a:spcPct val="150000"/>
              </a:lnSpc>
            </a:pPr>
            <a:r>
              <a:rPr lang="ru-RU" altLang="ru-RU" sz="3600" b="1" dirty="0" smtClean="0">
                <a:solidFill>
                  <a:srgbClr val="000000"/>
                </a:solidFill>
                <a:cs typeface="+mn-cs"/>
              </a:rPr>
              <a:t>Крещение Руси</a:t>
            </a:r>
            <a:r>
              <a:rPr lang="ru-RU" altLang="ru-RU" sz="3600" b="1" dirty="0">
                <a:solidFill>
                  <a:srgbClr val="000000"/>
                </a:solidFill>
                <a:cs typeface="+mn-cs"/>
              </a:rPr>
              <a:t/>
            </a:r>
            <a:br>
              <a:rPr lang="ru-RU" altLang="ru-RU" sz="3600" b="1" dirty="0">
                <a:solidFill>
                  <a:srgbClr val="000000"/>
                </a:solidFill>
                <a:cs typeface="+mn-cs"/>
              </a:rPr>
            </a:br>
            <a:endParaRPr lang="ru-RU" altLang="ru-RU" sz="36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altLang="ru-RU" sz="3200" b="1" dirty="0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email">
            <a:lum contrast="12000"/>
          </a:blip>
          <a:srcRect/>
          <a:stretch>
            <a:fillRect/>
          </a:stretch>
        </p:blipFill>
        <p:spPr bwMode="auto">
          <a:xfrm>
            <a:off x="5744882" y="272955"/>
            <a:ext cx="3180753" cy="640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2745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134" y="288285"/>
            <a:ext cx="5680075" cy="669925"/>
          </a:xfrm>
        </p:spPr>
        <p:txBody>
          <a:bodyPr/>
          <a:lstStyle/>
          <a:p>
            <a:pPr algn="ctr" eaLnBrk="1" hangingPunct="1"/>
            <a:r>
              <a:rPr lang="en-US" sz="3200" b="1" dirty="0" err="1" smtClean="0">
                <a:solidFill>
                  <a:srgbClr val="C00000"/>
                </a:solidFill>
                <a:latin typeface="+mn-lt"/>
              </a:rPr>
              <a:t>Цель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+mn-lt"/>
              </a:rPr>
              <a:t>урока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:</a:t>
            </a:r>
            <a:endParaRPr lang="ru-RU" sz="3200" b="1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323" y="1081158"/>
            <a:ext cx="7371402" cy="1060450"/>
          </a:xfrm>
          <a:ln w="76200">
            <a:solidFill>
              <a:srgbClr val="3366CC"/>
            </a:solidFill>
          </a:ln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sz="2800" b="1" dirty="0" err="1" smtClean="0">
                <a:solidFill>
                  <a:srgbClr val="3366CC"/>
                </a:solidFill>
              </a:rPr>
              <a:t>Определить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значение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правления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киевского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князя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Владимира</a:t>
            </a:r>
            <a:r>
              <a:rPr lang="en-US" sz="2800" b="1" dirty="0" smtClean="0">
                <a:solidFill>
                  <a:srgbClr val="3366CC"/>
                </a:solidFill>
              </a:rPr>
              <a:t>.</a:t>
            </a:r>
            <a:endParaRPr lang="ru-RU" sz="2800" b="1" dirty="0" smtClean="0">
              <a:solidFill>
                <a:srgbClr val="3366CC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170841" y="2169805"/>
            <a:ext cx="6316662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buClr>
                <a:srgbClr val="000000"/>
              </a:buClr>
              <a:buSzPct val="100000"/>
            </a:pPr>
            <a:r>
              <a:rPr lang="ru-RU" sz="3200" b="1" dirty="0" smtClean="0">
                <a:solidFill>
                  <a:srgbClr val="C00000"/>
                </a:solidFill>
              </a:rPr>
              <a:t>План урока: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1034363" y="2839730"/>
            <a:ext cx="7236180" cy="3294370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000000"/>
                </a:solidFill>
              </a:rPr>
              <a:t>1.Начало </a:t>
            </a:r>
            <a:r>
              <a:rPr lang="ru-RU" sz="2800" dirty="0">
                <a:solidFill>
                  <a:srgbClr val="000000"/>
                </a:solidFill>
              </a:rPr>
              <a:t>правления князя Владимира.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0000"/>
                </a:solidFill>
              </a:rPr>
              <a:t>2.Причины принятия христианства на Руси.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0000"/>
                </a:solidFill>
              </a:rPr>
              <a:t>3.Крещение Руси.</a:t>
            </a: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000000"/>
                </a:solidFill>
              </a:rPr>
              <a:t>4.Значение </a:t>
            </a:r>
            <a:r>
              <a:rPr lang="ru-RU" sz="2800" dirty="0">
                <a:solidFill>
                  <a:srgbClr val="000000"/>
                </a:solidFill>
              </a:rPr>
              <a:t>принятия христианства.</a:t>
            </a:r>
          </a:p>
        </p:txBody>
      </p:sp>
    </p:spTree>
    <p:extLst>
      <p:ext uri="{BB962C8B-B14F-4D97-AF65-F5344CB8AC3E}">
        <p14:creationId xmlns="" xmlns:p14="http://schemas.microsoft.com/office/powerpoint/2010/main" val="269035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275" y="112713"/>
            <a:ext cx="8594725" cy="1177925"/>
          </a:xfrm>
          <a:prstGeom prst="rect">
            <a:avLst/>
          </a:prstGeom>
          <a:noFill/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</a:rPr>
              <a:t>В</a:t>
            </a:r>
            <a:r>
              <a:rPr lang="en-US" sz="2800" b="1" dirty="0" err="1">
                <a:solidFill>
                  <a:srgbClr val="C00000"/>
                </a:solidFill>
              </a:rPr>
              <a:t>спомните</a:t>
            </a:r>
            <a:r>
              <a:rPr lang="en-US" sz="2800" b="1" dirty="0">
                <a:solidFill>
                  <a:srgbClr val="C00000"/>
                </a:solidFill>
              </a:rPr>
              <a:t>, </a:t>
            </a:r>
            <a:r>
              <a:rPr lang="en-US" sz="2800" b="1" dirty="0" err="1">
                <a:solidFill>
                  <a:srgbClr val="C00000"/>
                </a:solidFill>
              </a:rPr>
              <a:t>каким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целям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была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посвящена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деятельность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первых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русских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князей</a:t>
            </a:r>
            <a:r>
              <a:rPr lang="en-US" sz="2800" b="1" dirty="0">
                <a:solidFill>
                  <a:srgbClr val="C00000"/>
                </a:solidFill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275" y="1412875"/>
            <a:ext cx="8594725" cy="1909763"/>
          </a:xfrm>
          <a:prstGeom prst="rect">
            <a:avLst/>
          </a:prstGeom>
          <a:noFill/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sz="2800" b="1" dirty="0">
                <a:solidFill>
                  <a:srgbClr val="C00000"/>
                </a:solidFill>
              </a:rPr>
              <a:t>О</a:t>
            </a:r>
            <a:r>
              <a:rPr lang="en-US" sz="2800" b="1" dirty="0" err="1">
                <a:solidFill>
                  <a:srgbClr val="C00000"/>
                </a:solidFill>
              </a:rPr>
              <a:t>бъединение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восточных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славян</a:t>
            </a:r>
            <a:r>
              <a:rPr lang="en-US" sz="2800" b="1" dirty="0">
                <a:solidFill>
                  <a:srgbClr val="C00000"/>
                </a:solidFill>
              </a:rPr>
              <a:t> в </a:t>
            </a:r>
            <a:r>
              <a:rPr lang="en-US" sz="2800" b="1" dirty="0" err="1">
                <a:solidFill>
                  <a:srgbClr val="C00000"/>
                </a:solidFill>
              </a:rPr>
              <a:t>единое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государство</a:t>
            </a:r>
            <a:r>
              <a:rPr lang="en-US" sz="2800" b="1" dirty="0">
                <a:solidFill>
                  <a:srgbClr val="C0000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b="1" dirty="0" err="1">
                <a:solidFill>
                  <a:srgbClr val="C00000"/>
                </a:solidFill>
              </a:rPr>
              <a:t>Укрепление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международного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авторитета</a:t>
            </a:r>
            <a:r>
              <a:rPr lang="en-US" sz="2800" b="1" dirty="0">
                <a:solidFill>
                  <a:srgbClr val="C00000"/>
                </a:solidFill>
              </a:rPr>
              <a:t> Руси.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28105" y="3322638"/>
            <a:ext cx="3929063" cy="3011487"/>
          </a:xfrm>
          <a:prstGeom prst="rect">
            <a:avLst/>
          </a:prstGeom>
          <a:noFill/>
          <a:ln w="76200">
            <a:solidFill>
              <a:srgbClr val="3366CC"/>
            </a:solidFill>
            <a:miter lim="800000"/>
            <a:headEnd/>
            <a:tailEnd/>
          </a:ln>
          <a:effectLst/>
        </p:spPr>
      </p:pic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1378742" y="6411118"/>
            <a:ext cx="64277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200" b="1" dirty="0" err="1">
                <a:solidFill>
                  <a:srgbClr val="000099"/>
                </a:solidFill>
              </a:rPr>
              <a:t>Неизвестный</a:t>
            </a:r>
            <a:r>
              <a:rPr lang="en-US" sz="1200" b="1" dirty="0">
                <a:solidFill>
                  <a:srgbClr val="000099"/>
                </a:solidFill>
              </a:rPr>
              <a:t> </a:t>
            </a:r>
            <a:r>
              <a:rPr lang="en-US" sz="1200" b="1" dirty="0" err="1">
                <a:solidFill>
                  <a:srgbClr val="000099"/>
                </a:solidFill>
              </a:rPr>
              <a:t>автор</a:t>
            </a:r>
            <a:r>
              <a:rPr lang="en-US" sz="1200" b="1" dirty="0">
                <a:solidFill>
                  <a:srgbClr val="000099"/>
                </a:solidFill>
              </a:rPr>
              <a:t>."</a:t>
            </a:r>
            <a:r>
              <a:rPr lang="en-US" sz="1200" b="1" dirty="0" err="1">
                <a:solidFill>
                  <a:srgbClr val="000099"/>
                </a:solidFill>
              </a:rPr>
              <a:t>Первые</a:t>
            </a:r>
            <a:r>
              <a:rPr lang="en-US" sz="1200" b="1" dirty="0">
                <a:solidFill>
                  <a:srgbClr val="000099"/>
                </a:solidFill>
              </a:rPr>
              <a:t> </a:t>
            </a:r>
            <a:r>
              <a:rPr lang="en-US" sz="1200" b="1" dirty="0" err="1">
                <a:solidFill>
                  <a:srgbClr val="000099"/>
                </a:solidFill>
              </a:rPr>
              <a:t>Рюриковичи</a:t>
            </a:r>
            <a:r>
              <a:rPr lang="en-US" sz="1200" b="1" dirty="0">
                <a:solidFill>
                  <a:srgbClr val="000099"/>
                </a:solidFill>
              </a:rPr>
              <a:t>" </a:t>
            </a:r>
            <a:r>
              <a:rPr lang="en-US" sz="1200" b="1" dirty="0" err="1">
                <a:solidFill>
                  <a:srgbClr val="000099"/>
                </a:solidFill>
              </a:rPr>
              <a:t>Игорь</a:t>
            </a:r>
            <a:r>
              <a:rPr lang="en-US" sz="1200" b="1" dirty="0">
                <a:solidFill>
                  <a:srgbClr val="000099"/>
                </a:solidFill>
              </a:rPr>
              <a:t> I, </a:t>
            </a:r>
            <a:r>
              <a:rPr lang="en-US" sz="1200" b="1" dirty="0" err="1">
                <a:solidFill>
                  <a:srgbClr val="000099"/>
                </a:solidFill>
              </a:rPr>
              <a:t>Рюрик</a:t>
            </a:r>
            <a:r>
              <a:rPr lang="en-US" sz="1200" b="1" dirty="0">
                <a:solidFill>
                  <a:srgbClr val="000099"/>
                </a:solidFill>
              </a:rPr>
              <a:t>, </a:t>
            </a:r>
            <a:r>
              <a:rPr lang="en-US" sz="1200" b="1" dirty="0" err="1">
                <a:solidFill>
                  <a:srgbClr val="000099"/>
                </a:solidFill>
              </a:rPr>
              <a:t>Святослав</a:t>
            </a:r>
            <a:r>
              <a:rPr lang="en-US" sz="1200" b="1" dirty="0">
                <a:solidFill>
                  <a:srgbClr val="000099"/>
                </a:solidFill>
              </a:rPr>
              <a:t> </a:t>
            </a:r>
            <a:r>
              <a:rPr lang="en-US" sz="1200" b="1" dirty="0" err="1">
                <a:solidFill>
                  <a:srgbClr val="000099"/>
                </a:solidFill>
              </a:rPr>
              <a:t>Игоревич</a:t>
            </a:r>
            <a:r>
              <a:rPr lang="en-US" sz="1200" b="1" dirty="0">
                <a:solidFill>
                  <a:srgbClr val="000099"/>
                </a:solidFill>
              </a:rPr>
              <a:t>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25" y="999485"/>
            <a:ext cx="5680075" cy="669925"/>
          </a:xfrm>
        </p:spPr>
        <p:txBody>
          <a:bodyPr/>
          <a:lstStyle/>
          <a:p>
            <a:pPr algn="ctr" eaLnBrk="1" hangingPunct="1"/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Задание на урок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:</a:t>
            </a:r>
            <a:endParaRPr lang="ru-RU" sz="3200" b="1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7523" y="2757558"/>
            <a:ext cx="4541577" cy="1903342"/>
          </a:xfrm>
          <a:ln w="76200">
            <a:solidFill>
              <a:srgbClr val="3366CC"/>
            </a:solidFill>
          </a:ln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sz="2800" b="1" dirty="0" err="1" smtClean="0">
                <a:solidFill>
                  <a:srgbClr val="3366CC"/>
                </a:solidFill>
              </a:rPr>
              <a:t>Определить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значение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правления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киевского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князя</a:t>
            </a:r>
            <a:r>
              <a:rPr lang="en-US" sz="2800" b="1" dirty="0" smtClean="0">
                <a:solidFill>
                  <a:srgbClr val="3366CC"/>
                </a:solidFill>
              </a:rPr>
              <a:t> </a:t>
            </a:r>
            <a:r>
              <a:rPr lang="en-US" sz="2800" b="1" dirty="0" err="1" smtClean="0">
                <a:solidFill>
                  <a:srgbClr val="3366CC"/>
                </a:solidFill>
              </a:rPr>
              <a:t>Владимира</a:t>
            </a:r>
            <a:r>
              <a:rPr lang="en-US" sz="2800" b="1" dirty="0" smtClean="0">
                <a:solidFill>
                  <a:srgbClr val="3366CC"/>
                </a:solidFill>
              </a:rPr>
              <a:t>.</a:t>
            </a:r>
            <a:endParaRPr lang="ru-RU" sz="2800" b="1" dirty="0" smtClean="0">
              <a:solidFill>
                <a:srgbClr val="3366CC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email">
            <a:lum contrast="12000"/>
          </a:blip>
          <a:srcRect/>
          <a:stretch>
            <a:fillRect/>
          </a:stretch>
        </p:blipFill>
        <p:spPr bwMode="auto">
          <a:xfrm>
            <a:off x="6134100" y="628555"/>
            <a:ext cx="2499435" cy="503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629420452"/>
              </p:ext>
            </p:extLst>
          </p:nvPr>
        </p:nvGraphicFramePr>
        <p:xfrm>
          <a:off x="1449898" y="590863"/>
          <a:ext cx="6344727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563324" y="162186"/>
            <a:ext cx="1390650" cy="1614487"/>
          </a:xfrm>
          <a:prstGeom prst="rect">
            <a:avLst/>
          </a:prstGeom>
          <a:noFill/>
          <a:ln w="57150">
            <a:solidFill>
              <a:srgbClr val="3366CC"/>
            </a:solidFill>
            <a:miter lim="800000"/>
            <a:headEnd/>
            <a:tailEnd/>
          </a:ln>
          <a:effectLst/>
        </p:spPr>
      </p:pic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080125" y="3176896"/>
            <a:ext cx="1984375" cy="260191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59308" y="3865089"/>
            <a:ext cx="5308980" cy="2336800"/>
          </a:xfrm>
          <a:prstGeom prst="rect">
            <a:avLst/>
          </a:prstGeom>
          <a:noFill/>
          <a:ln w="762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После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смерти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князя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Святослава</a:t>
            </a:r>
            <a:r>
              <a:rPr lang="en-US" sz="2400" b="1" dirty="0">
                <a:solidFill>
                  <a:schemeClr val="tx1"/>
                </a:solidFill>
              </a:rPr>
              <a:t> в </a:t>
            </a:r>
            <a:r>
              <a:rPr lang="en-US" sz="2400" b="1" dirty="0" err="1">
                <a:solidFill>
                  <a:schemeClr val="tx1"/>
                </a:solidFill>
              </a:rPr>
              <a:t>результате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длительной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борьбы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за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власть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его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сыновей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киевским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князем</a:t>
            </a:r>
            <a:r>
              <a:rPr lang="en-US" sz="2400" b="1" dirty="0">
                <a:solidFill>
                  <a:schemeClr val="tx1"/>
                </a:solidFill>
              </a:rPr>
              <a:t> в 980 </a:t>
            </a:r>
            <a:r>
              <a:rPr lang="en-US" sz="2400" b="1" dirty="0" err="1">
                <a:solidFill>
                  <a:schemeClr val="tx1"/>
                </a:solidFill>
              </a:rPr>
              <a:t>году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становится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Владимир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63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 animBg="1"/>
    </p:bldLst>
  </p:timing>
</p:sld>
</file>

<file path=ppt/theme/theme1.xml><?xml version="1.0" encoding="utf-8"?>
<a:theme xmlns:a="http://schemas.openxmlformats.org/drawingml/2006/main" name="3_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</TotalTime>
  <Words>762</Words>
  <Application>Microsoft Office PowerPoint</Application>
  <PresentationFormat>Экран (4:3)</PresentationFormat>
  <Paragraphs>146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3_Край</vt:lpstr>
      <vt:lpstr>Слайд 1</vt:lpstr>
      <vt:lpstr>Слайд 2</vt:lpstr>
      <vt:lpstr>Слайд 3</vt:lpstr>
      <vt:lpstr>Слайд 4</vt:lpstr>
      <vt:lpstr>Слайд 5</vt:lpstr>
      <vt:lpstr>Цель урока:</vt:lpstr>
      <vt:lpstr>Слайд 7</vt:lpstr>
      <vt:lpstr>Задание на урок:</vt:lpstr>
      <vt:lpstr>Слайд 9</vt:lpstr>
      <vt:lpstr>Слайд 10</vt:lpstr>
      <vt:lpstr>Слайд 11</vt:lpstr>
      <vt:lpstr>Слайд 12</vt:lpstr>
      <vt:lpstr>Слайд 13</vt:lpstr>
      <vt:lpstr>980 год – языческая реформа  князя Владимира</vt:lpstr>
      <vt:lpstr>Слайд 15</vt:lpstr>
      <vt:lpstr>Причины принятия христианства</vt:lpstr>
      <vt:lpstr>Поход на Корсунь (Херсонес)</vt:lpstr>
      <vt:lpstr>Слайд 18</vt:lpstr>
      <vt:lpstr>988 год – крещение Руси</vt:lpstr>
      <vt:lpstr>Распространение христианства на Руси</vt:lpstr>
      <vt:lpstr>Слайд 21</vt:lpstr>
      <vt:lpstr>Слайд 22</vt:lpstr>
      <vt:lpstr>Слайд 23</vt:lpstr>
      <vt:lpstr>Слайд 24</vt:lpstr>
      <vt:lpstr>Вывод: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Юрий</cp:lastModifiedBy>
  <cp:revision>36</cp:revision>
  <dcterms:created xsi:type="dcterms:W3CDTF">2013-01-23T17:35:10Z</dcterms:created>
  <dcterms:modified xsi:type="dcterms:W3CDTF">2023-02-01T13:05:45Z</dcterms:modified>
</cp:coreProperties>
</file>