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8" r:id="rId10"/>
    <p:sldId id="269" r:id="rId11"/>
    <p:sldId id="296" r:id="rId12"/>
    <p:sldId id="297" r:id="rId13"/>
    <p:sldId id="298" r:id="rId14"/>
    <p:sldId id="299" r:id="rId15"/>
    <p:sldId id="271" r:id="rId16"/>
    <p:sldId id="272" r:id="rId17"/>
    <p:sldId id="274" r:id="rId18"/>
    <p:sldId id="275" r:id="rId19"/>
    <p:sldId id="301" r:id="rId20"/>
    <p:sldId id="278" r:id="rId21"/>
    <p:sldId id="300" r:id="rId22"/>
    <p:sldId id="303" r:id="rId23"/>
    <p:sldId id="302" r:id="rId24"/>
    <p:sldId id="30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887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9EB481E-C4A4-48DD-B9BE-27EF09D70CD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3E07FC-95F6-49BD-8B94-2EC3CEFFC7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481E-C4A4-48DD-B9BE-27EF09D70CD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E07FC-95F6-49BD-8B94-2EC3CEFFC7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9EB481E-C4A4-48DD-B9BE-27EF09D70CD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93E07FC-95F6-49BD-8B94-2EC3CEFFC7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481E-C4A4-48DD-B9BE-27EF09D70CD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3E07FC-95F6-49BD-8B94-2EC3CEFFC7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481E-C4A4-48DD-B9BE-27EF09D70CD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93E07FC-95F6-49BD-8B94-2EC3CEFFC7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9EB481E-C4A4-48DD-B9BE-27EF09D70CD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93E07FC-95F6-49BD-8B94-2EC3CEFFC7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9EB481E-C4A4-48DD-B9BE-27EF09D70CD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93E07FC-95F6-49BD-8B94-2EC3CEFFC7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481E-C4A4-48DD-B9BE-27EF09D70CD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3E07FC-95F6-49BD-8B94-2EC3CEFFC7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481E-C4A4-48DD-B9BE-27EF09D70CD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3E07FC-95F6-49BD-8B94-2EC3CEFFC7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481E-C4A4-48DD-B9BE-27EF09D70CD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3E07FC-95F6-49BD-8B94-2EC3CEFFC7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9EB481E-C4A4-48DD-B9BE-27EF09D70CD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93E07FC-95F6-49BD-8B94-2EC3CEFFC7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9EB481E-C4A4-48DD-B9BE-27EF09D70CD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93E07FC-95F6-49BD-8B94-2EC3CEFFC7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>Народы и государства на территории нашей страны в древности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000" i="1" dirty="0" smtClean="0"/>
              <a:t>1. Древние люди и их стоянки на территории современной россии.</a:t>
            </a:r>
            <a:br>
              <a:rPr lang="ru-RU" sz="2000" i="1" dirty="0" smtClean="0"/>
            </a:br>
            <a:r>
              <a:rPr lang="ru-RU" sz="2000" i="1" dirty="0" smtClean="0"/>
              <a:t>2. Образование первых государств.</a:t>
            </a:r>
            <a:br>
              <a:rPr lang="ru-RU" sz="2000" i="1" dirty="0" smtClean="0"/>
            </a:br>
            <a:r>
              <a:rPr lang="ru-RU" sz="2000" i="1" dirty="0" smtClean="0"/>
              <a:t>3. Восточные славяне и их соседи </a:t>
            </a:r>
            <a:endParaRPr lang="ru-RU" sz="20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НЕОЛИТИЧЕСКАЯ РЕВОЛЮЦИЯ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3215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76700"/>
                <a:gridCol w="40767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РОДОВАЯ ОБЩИНА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СОСЕДСКАЯ ОБЩИНА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B050"/>
                          </a:solidFill>
                        </a:rPr>
                        <a:t>ОБЩЕЕ :</a:t>
                      </a:r>
                      <a:endParaRPr lang="ru-RU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Взаимная помощь и поддержка: выкопать общий пруд,</a:t>
                      </a:r>
                      <a:r>
                        <a:rPr lang="ru-RU" baseline="0" dirty="0" smtClean="0"/>
                        <a:t> вырубить лес, осушить болото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РАЗЛИЧИЯ: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ru-RU" dirty="0" smtClean="0"/>
                        <a:t>Общее жилище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dirty="0" smtClean="0"/>
                        <a:t>Общие орудия труда;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dirty="0" smtClean="0"/>
                        <a:t>Общие природные угодья (лес,</a:t>
                      </a:r>
                      <a:r>
                        <a:rPr lang="ru-RU" baseline="0" dirty="0" smtClean="0"/>
                        <a:t> реки, луга)</a:t>
                      </a:r>
                      <a:endParaRPr lang="ru-RU" dirty="0" smtClean="0"/>
                    </a:p>
                    <a:p>
                      <a:pPr marL="342900" indent="-342900"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Свой надел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Свой</a:t>
                      </a:r>
                      <a:r>
                        <a:rPr lang="ru-RU" baseline="0" dirty="0" smtClean="0"/>
                        <a:t> скот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/>
                        <a:t>Отдельное жилище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/>
                        <a:t>Собственные орудия труда.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Юрий\Desktop\ким_кар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-1"/>
            <a:ext cx="7200800" cy="6866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Юрий\Desktop\5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2013336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Юрий\Desktop\image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31912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Юрий\Desktop\0011-010-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1922" cy="6237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ОБРАЗОВАНИЕ ПЕРВЫХ ГОСУДАРСТВ.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2.1. Греческие города-государства Северного Причерноморья.</a:t>
            </a:r>
          </a:p>
          <a:p>
            <a:pPr lvl="1"/>
            <a:r>
              <a:rPr lang="ru-RU" dirty="0" smtClean="0"/>
              <a:t>В </a:t>
            </a:r>
            <a:r>
              <a:rPr lang="en-US" dirty="0" smtClean="0"/>
              <a:t>VII-VI </a:t>
            </a:r>
            <a:r>
              <a:rPr lang="ru-RU" dirty="0" smtClean="0"/>
              <a:t>вв. до н.э. Северное Причерноморье стали активно осваивать греческие мореплаватели. </a:t>
            </a:r>
          </a:p>
          <a:p>
            <a:pPr lvl="2"/>
            <a:r>
              <a:rPr lang="ru-RU" dirty="0" smtClean="0"/>
              <a:t>ГОРОДА-ГОУДАРСТВА: </a:t>
            </a:r>
            <a:r>
              <a:rPr lang="ru-RU" dirty="0" err="1" smtClean="0"/>
              <a:t>Ольвия</a:t>
            </a:r>
            <a:r>
              <a:rPr lang="ru-RU" dirty="0" smtClean="0"/>
              <a:t>, Пантикапей, Херсонес.</a:t>
            </a:r>
            <a:endParaRPr lang="ru-RU" dirty="0"/>
          </a:p>
        </p:txBody>
      </p:sp>
      <p:pic>
        <p:nvPicPr>
          <p:cNvPr id="4" name="Рисунок 3" descr="pantikapej-kerch-krym-18_14915771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4077072"/>
            <a:ext cx="3739344" cy="2492896"/>
          </a:xfrm>
          <a:prstGeom prst="rect">
            <a:avLst/>
          </a:prstGeom>
        </p:spPr>
      </p:pic>
      <p:pic>
        <p:nvPicPr>
          <p:cNvPr id="5" name="Рисунок 4" descr="Chersonesos_column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4149080"/>
            <a:ext cx="3563888" cy="2375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00px-Map_ancient_Greek_colonies_in_northern_Black_Sea-ru.svg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052736"/>
            <a:ext cx="7175567" cy="5190327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ОБРАЗОВАНИЕ ПЕРВЫХ ГОСУДАРСТВ.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2.3. Упадок причерноморских государств.</a:t>
            </a:r>
          </a:p>
          <a:p>
            <a:pPr lvl="1"/>
            <a:r>
              <a:rPr lang="ru-RU" dirty="0" smtClean="0"/>
              <a:t>Скифское царство и греческие города-государства были завоеваны могущественным царем государства ПОНТ.</a:t>
            </a:r>
          </a:p>
          <a:p>
            <a:pPr lvl="1"/>
            <a:r>
              <a:rPr lang="ru-RU" i="1" dirty="0" smtClean="0"/>
              <a:t>В </a:t>
            </a:r>
            <a:r>
              <a:rPr lang="en-US" i="1" dirty="0" smtClean="0"/>
              <a:t>I </a:t>
            </a:r>
            <a:r>
              <a:rPr lang="ru-RU" i="1" dirty="0" smtClean="0"/>
              <a:t>в. до н.э</a:t>
            </a:r>
            <a:r>
              <a:rPr lang="ru-RU" dirty="0" smtClean="0"/>
              <a:t>. большинство греческих городов перешли под власть Рима. Распространялось христианство.</a:t>
            </a:r>
          </a:p>
          <a:p>
            <a:pPr lvl="1"/>
            <a:r>
              <a:rPr lang="ru-RU" i="1" dirty="0" smtClean="0"/>
              <a:t>В конце </a:t>
            </a:r>
            <a:r>
              <a:rPr lang="en-US" i="1" dirty="0" smtClean="0"/>
              <a:t>III </a:t>
            </a:r>
            <a:r>
              <a:rPr lang="ru-RU" i="1" dirty="0" smtClean="0"/>
              <a:t>в. н.э. </a:t>
            </a:r>
            <a:r>
              <a:rPr lang="ru-RU" dirty="0" smtClean="0"/>
              <a:t>– вторглись германские племена готов, ранее обитавшие на южном побережье Балтийского моря.</a:t>
            </a:r>
          </a:p>
          <a:p>
            <a:pPr lvl="1"/>
            <a:r>
              <a:rPr lang="ru-RU" i="1" dirty="0" smtClean="0"/>
              <a:t>Во второй половине </a:t>
            </a:r>
            <a:r>
              <a:rPr lang="en-US" i="1" dirty="0" smtClean="0"/>
              <a:t>IV </a:t>
            </a:r>
            <a:r>
              <a:rPr lang="ru-RU" i="1" dirty="0" smtClean="0"/>
              <a:t>в. н.э. </a:t>
            </a:r>
            <a:r>
              <a:rPr lang="ru-RU" dirty="0" smtClean="0"/>
              <a:t>– готы разгромлены гуннами.</a:t>
            </a:r>
          </a:p>
          <a:p>
            <a:pPr lvl="1">
              <a:buNone/>
            </a:pPr>
            <a:r>
              <a:rPr lang="ru-RU" i="1" dirty="0" smtClean="0"/>
              <a:t>________________________________________________</a:t>
            </a:r>
          </a:p>
          <a:p>
            <a:pPr lvl="1"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В </a:t>
            </a:r>
            <a:r>
              <a:rPr lang="en-US" b="1" i="1" dirty="0" smtClean="0">
                <a:solidFill>
                  <a:srgbClr val="FF0000"/>
                </a:solidFill>
              </a:rPr>
              <a:t>IV </a:t>
            </a:r>
            <a:r>
              <a:rPr lang="ru-RU" b="1" i="1" dirty="0" smtClean="0">
                <a:solidFill>
                  <a:srgbClr val="FF0000"/>
                </a:solidFill>
              </a:rPr>
              <a:t>веке н.э. закончилась АНТИЧНАЯ ЭПОХА В СЕВЕРНОМ ПРИЧЕРНОМОРЬЕ.</a:t>
            </a:r>
          </a:p>
          <a:p>
            <a:pPr lvl="1"/>
            <a:endParaRPr lang="ru-RU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ОБРАЗОВАНИЕ ПЕРВЫХ ГОСУДАРСТВ.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2.4. Великое переселение народов:</a:t>
            </a:r>
          </a:p>
          <a:p>
            <a:pPr lvl="1"/>
            <a:r>
              <a:rPr lang="en-US" dirty="0" smtClean="0"/>
              <a:t>IV-VII </a:t>
            </a:r>
            <a:r>
              <a:rPr lang="ru-RU" dirty="0" smtClean="0"/>
              <a:t>вв. </a:t>
            </a:r>
            <a:r>
              <a:rPr lang="en-US" dirty="0" smtClean="0"/>
              <a:t>– </a:t>
            </a:r>
            <a:r>
              <a:rPr lang="ru-RU" dirty="0" smtClean="0"/>
              <a:t>происходило перемещение огромных масс населения.</a:t>
            </a:r>
          </a:p>
          <a:p>
            <a:pPr>
              <a:buNone/>
            </a:pPr>
            <a:endParaRPr lang="ru-RU" sz="3200" dirty="0" smtClean="0"/>
          </a:p>
          <a:p>
            <a:pPr algn="ctr">
              <a:buNone/>
            </a:pPr>
            <a:r>
              <a:rPr lang="ru-RU" sz="3200" dirty="0" smtClean="0"/>
              <a:t>	</a:t>
            </a:r>
            <a:r>
              <a:rPr lang="ru-RU" sz="3200" b="1" dirty="0" smtClean="0">
                <a:solidFill>
                  <a:srgbClr val="FF0000"/>
                </a:solidFill>
              </a:rPr>
              <a:t>Нашествие гуннов подтолкнуло к переселениям и другие народы. Началось </a:t>
            </a:r>
            <a:r>
              <a:rPr lang="ru-RU" sz="3200" b="1" i="1" dirty="0" smtClean="0">
                <a:solidFill>
                  <a:srgbClr val="FF0000"/>
                </a:solidFill>
              </a:rPr>
              <a:t>Великое переселение народов.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Юрий\Desktop\shop8186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566" y="404664"/>
            <a:ext cx="9167566" cy="6453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1. Древние люди и их стоянки на территории современной России.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1.1.ПОЯВЛЕНИЕ ЛЮДЕЙ НА ТЕРРИТОРИИ СОВРЕМЕННОЙ РОССИИ.</a:t>
            </a:r>
          </a:p>
          <a:p>
            <a:pPr lvl="1"/>
            <a:r>
              <a:rPr lang="ru-RU" dirty="0" smtClean="0"/>
              <a:t>Первые люди на территории России появились</a:t>
            </a:r>
            <a:r>
              <a:rPr lang="ru-RU" u="sng" dirty="0" smtClean="0"/>
              <a:t> </a:t>
            </a:r>
            <a:r>
              <a:rPr lang="ru-RU" i="1" u="sng" dirty="0" smtClean="0"/>
              <a:t>700 тысяч лет </a:t>
            </a:r>
            <a:r>
              <a:rPr lang="ru-RU" dirty="0" smtClean="0"/>
              <a:t>назад на Северном Кавказе.</a:t>
            </a:r>
          </a:p>
          <a:p>
            <a:pPr lvl="2"/>
            <a:r>
              <a:rPr lang="ru-RU" dirty="0" smtClean="0"/>
              <a:t>Они занимались присваивающим хозяйством.</a:t>
            </a:r>
          </a:p>
          <a:p>
            <a:pPr lvl="2"/>
            <a:r>
              <a:rPr lang="ru-RU" dirty="0" smtClean="0"/>
              <a:t>Умели поддерживать огонь.</a:t>
            </a:r>
          </a:p>
          <a:p>
            <a:pPr lvl="2"/>
            <a:r>
              <a:rPr lang="ru-RU" dirty="0" smtClean="0"/>
              <a:t>Орудия труда были примитивными (рубила, скребла, остроконечники).</a:t>
            </a:r>
          </a:p>
          <a:p>
            <a:pPr lvl="2">
              <a:buNone/>
            </a:pPr>
            <a:r>
              <a:rPr lang="ru-RU" dirty="0" smtClean="0"/>
              <a:t>________________________________________________</a:t>
            </a:r>
          </a:p>
          <a:p>
            <a:pPr lvl="2">
              <a:buFontTx/>
              <a:buChar char="-"/>
            </a:pPr>
            <a:r>
              <a:rPr lang="ru-RU" dirty="0" smtClean="0"/>
              <a:t>ЛЮДИ объединялись в небольшие группы по 20-30 человек.</a:t>
            </a:r>
          </a:p>
          <a:p>
            <a:pPr lvl="2">
              <a:buFontTx/>
              <a:buChar char="-"/>
            </a:pPr>
            <a:r>
              <a:rPr lang="ru-RU" dirty="0" smtClean="0"/>
              <a:t>ВСЕ члены коллектива были равны между собой, а пища делилась поровну.</a:t>
            </a:r>
          </a:p>
          <a:p>
            <a:pPr lvl="2"/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ОБРАЗОВАНИЕ ПЕРВЫХ ГОСУДАРСТВ.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2.6. Тюркский каганат.</a:t>
            </a:r>
          </a:p>
          <a:p>
            <a:pPr lvl="1"/>
            <a:r>
              <a:rPr lang="ru-RU" b="1" dirty="0" smtClean="0"/>
              <a:t>Тюркский каганат – государство от Монголии до Волги.</a:t>
            </a:r>
          </a:p>
          <a:p>
            <a:pPr lvl="2"/>
            <a:r>
              <a:rPr lang="ru-RU" dirty="0" smtClean="0"/>
              <a:t>Глава государства – КАГАН.</a:t>
            </a:r>
          </a:p>
          <a:p>
            <a:pPr lvl="2"/>
            <a:r>
              <a:rPr lang="ru-RU" dirty="0" smtClean="0"/>
              <a:t>В начале </a:t>
            </a:r>
            <a:r>
              <a:rPr lang="en-US" dirty="0" smtClean="0"/>
              <a:t>VII </a:t>
            </a:r>
            <a:r>
              <a:rPr lang="ru-RU" dirty="0" smtClean="0"/>
              <a:t>в. Тюркский каганат распался.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Юрий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Юрий\Desktop\24701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881545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Юрий\Desktop\458_sr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86409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Юрий\Desktop\rus_000-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-250342"/>
            <a:ext cx="7992888" cy="71083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1. Древние люди и их стоянки на территории современной России.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1.2. Древнейшие стоянки человека на территории современной России.</a:t>
            </a:r>
          </a:p>
          <a:p>
            <a:pPr lvl="1" algn="just"/>
            <a:r>
              <a:rPr lang="ru-RU" dirty="0" smtClean="0"/>
              <a:t>К эпохе </a:t>
            </a:r>
            <a:r>
              <a:rPr lang="ru-RU" dirty="0" smtClean="0"/>
              <a:t>палеолита </a:t>
            </a:r>
            <a:r>
              <a:rPr lang="ru-RU" dirty="0" smtClean="0"/>
              <a:t>относятся около 60 стоянок древнего человека, обнаруженные в </a:t>
            </a:r>
            <a:r>
              <a:rPr lang="ru-RU" u="sng" dirty="0" smtClean="0"/>
              <a:t>районе деревни </a:t>
            </a:r>
            <a:r>
              <a:rPr lang="ru-RU" u="sng" dirty="0" err="1" smtClean="0"/>
              <a:t>Костёнки</a:t>
            </a:r>
            <a:r>
              <a:rPr lang="ru-RU" u="sng" dirty="0" smtClean="0"/>
              <a:t> под Воронежем. Возраст 35-45 тыс. лет.</a:t>
            </a:r>
          </a:p>
          <a:p>
            <a:pPr lvl="1" algn="just">
              <a:buNone/>
            </a:pPr>
            <a:endParaRPr lang="ru-RU" u="sng" dirty="0"/>
          </a:p>
        </p:txBody>
      </p:sp>
      <p:pic>
        <p:nvPicPr>
          <p:cNvPr id="4" name="Рисунок 3" descr="0cd1c9aa2223c3e412b867cc74ef86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4122835"/>
            <a:ext cx="3099247" cy="27351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1720" y="5733256"/>
            <a:ext cx="2989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ПАЛЕОЛИТИЧЕСКИЕ ВЕНЕРЫ</a:t>
            </a:r>
            <a:endParaRPr lang="ru-RU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1. Древние люди и их стоянки на территории современной России.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1.2. Древнейшие стоянки человека на территории современной России.</a:t>
            </a:r>
          </a:p>
          <a:p>
            <a:pPr lvl="1"/>
            <a:r>
              <a:rPr lang="ru-RU" u="sng" dirty="0" err="1" smtClean="0"/>
              <a:t>Сунгирь</a:t>
            </a:r>
            <a:r>
              <a:rPr lang="ru-RU" dirty="0" smtClean="0"/>
              <a:t> – под Владимиром – 25 тыс. лет.</a:t>
            </a:r>
          </a:p>
          <a:p>
            <a:pPr lvl="2"/>
            <a:r>
              <a:rPr lang="ru-RU" dirty="0" smtClean="0"/>
              <a:t>В погребениях обнаружены и копья с</a:t>
            </a:r>
          </a:p>
          <a:p>
            <a:pPr lvl="2">
              <a:buNone/>
            </a:pPr>
            <a:r>
              <a:rPr lang="ru-RU" dirty="0" smtClean="0"/>
              <a:t> наконечниками из кости мамонта.</a:t>
            </a:r>
          </a:p>
          <a:p>
            <a:endParaRPr lang="ru-RU" dirty="0"/>
          </a:p>
        </p:txBody>
      </p:sp>
      <p:pic>
        <p:nvPicPr>
          <p:cNvPr id="4" name="Рисунок 3" descr="320px-Юноша_из_парного_погребения_на_палеолитической_стоянке_Сунгирь..jpg"/>
          <p:cNvPicPr>
            <a:picLocks noChangeAspect="1"/>
          </p:cNvPicPr>
          <p:nvPr/>
        </p:nvPicPr>
        <p:blipFill>
          <a:blip r:embed="rId2" cstate="print"/>
          <a:srcRect l="15388" t="2994"/>
          <a:stretch>
            <a:fillRect/>
          </a:stretch>
        </p:blipFill>
        <p:spPr>
          <a:xfrm>
            <a:off x="7164288" y="2708920"/>
            <a:ext cx="1979712" cy="4149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11960" y="5373216"/>
            <a:ext cx="2576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Юноша стоянки </a:t>
            </a:r>
            <a:r>
              <a:rPr lang="ru-RU" dirty="0" err="1" smtClean="0"/>
              <a:t>Сунгирь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1. Древние люди и их стоянки на территории современной России.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1.2. Древнейшие стоянки человека на территории современной России.</a:t>
            </a:r>
          </a:p>
          <a:p>
            <a:pPr lvl="1"/>
            <a:r>
              <a:rPr lang="ru-RU" dirty="0" err="1" smtClean="0"/>
              <a:t>Капова</a:t>
            </a:r>
            <a:r>
              <a:rPr lang="ru-RU" dirty="0" smtClean="0"/>
              <a:t> пещера – Южный Урал (Башкирия) – обнаружены десятки рисунков, изображающих мамонтов, носорогов, лошадей и других животных.</a:t>
            </a:r>
            <a:endParaRPr lang="ru-RU" dirty="0"/>
          </a:p>
        </p:txBody>
      </p:sp>
      <p:pic>
        <p:nvPicPr>
          <p:cNvPr id="4" name="Рисунок 3" descr="risunki-kapovoj-peshhe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3933056"/>
            <a:ext cx="3657600" cy="2609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2040" y="5877272"/>
            <a:ext cx="2724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Рисунки Каповой пещеры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НЕОЛИТИЧЕСКАЯ РЕВОЛЮЦИЯ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Зарождение земледелия, скотоводства и ремесла:</a:t>
            </a:r>
          </a:p>
          <a:p>
            <a:pPr lvl="1"/>
            <a:r>
              <a:rPr lang="ru-RU" i="1" dirty="0" smtClean="0"/>
              <a:t>1.Примерно 5-6 тыс. </a:t>
            </a:r>
            <a:r>
              <a:rPr lang="ru-RU" dirty="0" smtClean="0"/>
              <a:t>лет назад на юге нашей страны постепенно зарождается </a:t>
            </a:r>
            <a:r>
              <a:rPr lang="ru-RU" i="1" dirty="0" smtClean="0"/>
              <a:t>земледелие.</a:t>
            </a:r>
          </a:p>
          <a:p>
            <a:pPr lvl="2"/>
            <a:r>
              <a:rPr lang="ru-RU" dirty="0" smtClean="0"/>
              <a:t>Появились специальные орудия обработки земли – мотыги с каменными наконечниками.</a:t>
            </a:r>
          </a:p>
          <a:p>
            <a:pPr lvl="1"/>
            <a:r>
              <a:rPr lang="ru-RU" dirty="0" smtClean="0"/>
              <a:t>2.На смену охоте пришло </a:t>
            </a:r>
            <a:r>
              <a:rPr lang="ru-RU" i="1" dirty="0" smtClean="0"/>
              <a:t>скотоводство</a:t>
            </a:r>
            <a:r>
              <a:rPr lang="ru-RU" dirty="0" smtClean="0"/>
              <a:t>, т.е. разведение животных.</a:t>
            </a:r>
          </a:p>
          <a:p>
            <a:pPr lvl="1">
              <a:buNone/>
            </a:pPr>
            <a:r>
              <a:rPr lang="ru-RU" dirty="0" smtClean="0"/>
              <a:t>__________________________________________</a:t>
            </a:r>
          </a:p>
          <a:p>
            <a:pPr lvl="1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ПРОИЗОШЛА НЕОЛИТИЧЕСКАЯ РЕВОЛЮЦИЯ – переход человека от присваивающего к производящему хозяйству.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НЕОЛИТИЧЕСКАЯ РЕВОЛЮЦИЯ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По мере развития скотоводства и земледелия, все больше оставалось у людей продукта, и некоторые могли позволить себе заниматься ремеслом:</a:t>
            </a:r>
          </a:p>
          <a:p>
            <a:pPr lvl="1"/>
            <a:r>
              <a:rPr lang="ru-RU" dirty="0" smtClean="0"/>
              <a:t>Изготавливать керамическую посуду;</a:t>
            </a:r>
          </a:p>
          <a:p>
            <a:pPr lvl="1"/>
            <a:r>
              <a:rPr lang="ru-RU" dirty="0" smtClean="0"/>
              <a:t>Прясть волокна и ткань, шить одежду из ткани;</a:t>
            </a:r>
          </a:p>
          <a:p>
            <a:pPr lvl="1"/>
            <a:r>
              <a:rPr lang="ru-RU" dirty="0" smtClean="0"/>
              <a:t>Научились обрабатывать металлы – металлические орудия труда.</a:t>
            </a:r>
          </a:p>
          <a:p>
            <a:pPr lvl="1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_________________________________________</a:t>
            </a:r>
          </a:p>
          <a:p>
            <a:pPr lvl="1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По мере развития технологий у первобытных людей появились излишки. Появление излишков позволяло племенам обмениваться продуктами. Появились кузнецы, гончары, ткачи – т.е. ремесленники.</a:t>
            </a:r>
          </a:p>
          <a:p>
            <a:pPr lvl="1"/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НЕОЛИТИЧЕСКАЯ РЕВОЛЮЦИЯ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Начало распада первобытного общества:</a:t>
            </a:r>
          </a:p>
          <a:p>
            <a:pPr lvl="1"/>
            <a:r>
              <a:rPr lang="ru-RU" dirty="0" smtClean="0"/>
              <a:t>Происходили изменения в организации жизни людей:</a:t>
            </a:r>
          </a:p>
          <a:p>
            <a:pPr lvl="2"/>
            <a:r>
              <a:rPr lang="ru-RU" dirty="0" smtClean="0"/>
              <a:t>Выделялись </a:t>
            </a:r>
            <a:r>
              <a:rPr lang="ru-RU" i="1" dirty="0" smtClean="0"/>
              <a:t>вожди и старейшины;</a:t>
            </a:r>
          </a:p>
          <a:p>
            <a:pPr lvl="2"/>
            <a:r>
              <a:rPr lang="ru-RU" dirty="0" smtClean="0"/>
              <a:t>Вожди и старейшины получали возможность сосредотачивать в своих руках большие запасы;</a:t>
            </a:r>
          </a:p>
          <a:p>
            <a:pPr lvl="2"/>
            <a:r>
              <a:rPr lang="ru-RU" dirty="0" smtClean="0"/>
              <a:t>Возникало </a:t>
            </a:r>
            <a:r>
              <a:rPr lang="ru-RU" i="1" dirty="0" smtClean="0"/>
              <a:t>имущественное неравенство;</a:t>
            </a:r>
          </a:p>
          <a:p>
            <a:pPr lvl="2"/>
            <a:r>
              <a:rPr lang="ru-RU" dirty="0" smtClean="0"/>
              <a:t>На его основе </a:t>
            </a:r>
            <a:r>
              <a:rPr lang="ru-RU" i="1" dirty="0" smtClean="0"/>
              <a:t>социальное неравенство;</a:t>
            </a:r>
          </a:p>
          <a:p>
            <a:pPr lvl="2"/>
            <a:r>
              <a:rPr lang="ru-RU" dirty="0" smtClean="0"/>
              <a:t>Зарождалась </a:t>
            </a:r>
            <a:r>
              <a:rPr lang="ru-RU" i="1" dirty="0" smtClean="0"/>
              <a:t>эксплуатация, </a:t>
            </a:r>
            <a:r>
              <a:rPr lang="ru-RU" dirty="0" smtClean="0"/>
              <a:t>т.е. присвоение результатов чужого труда, людей превращали в рабов.</a:t>
            </a:r>
          </a:p>
          <a:p>
            <a:pPr lvl="2"/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НЕОЛИТИЧЕСКАЯ РЕВОЛЮЦИЯ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Начало распада первобытного общества:</a:t>
            </a:r>
          </a:p>
          <a:p>
            <a:pPr lvl="1"/>
            <a:r>
              <a:rPr lang="ru-RU" dirty="0" smtClean="0"/>
              <a:t>Совершенствование орудий труда позволяло отдельным семьям вести хозяйство самостоятельно – </a:t>
            </a:r>
            <a:r>
              <a:rPr lang="ru-RU" b="1" dirty="0" smtClean="0"/>
              <a:t>НА СМЕНУ РОДОВОЙ ОБЩИНЕ ПРИХОДИЛА СОСЕДСКАЯ ОБЩИНА:</a:t>
            </a:r>
          </a:p>
          <a:p>
            <a:pPr lvl="2"/>
            <a:r>
              <a:rPr lang="ru-RU" dirty="0" smtClean="0"/>
              <a:t>Не кровное родство, а совместное проживание на определенной территории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280</TotalTime>
  <Words>643</Words>
  <Application>Microsoft Office PowerPoint</Application>
  <PresentationFormat>Экран (4:3)</PresentationFormat>
  <Paragraphs>85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Обычная</vt:lpstr>
      <vt:lpstr>Народы и государства на территории нашей страны в древности 1. Древние люди и их стоянки на территории современной россии. 2. Образование первых государств. 3. Восточные славяне и их соседи </vt:lpstr>
      <vt:lpstr>1. Древние люди и их стоянки на территории современной России.</vt:lpstr>
      <vt:lpstr>1. Древние люди и их стоянки на территории современной России.</vt:lpstr>
      <vt:lpstr>1. Древние люди и их стоянки на территории современной России.</vt:lpstr>
      <vt:lpstr>1. Древние люди и их стоянки на территории современной России.</vt:lpstr>
      <vt:lpstr>НЕОЛИТИЧЕСКАЯ РЕВОЛЮЦИЯ</vt:lpstr>
      <vt:lpstr>НЕОЛИТИЧЕСКАЯ РЕВОЛЮЦИЯ</vt:lpstr>
      <vt:lpstr>НЕОЛИТИЧЕСКАЯ РЕВОЛЮЦИЯ</vt:lpstr>
      <vt:lpstr>НЕОЛИТИЧЕСКАЯ РЕВОЛЮЦИЯ</vt:lpstr>
      <vt:lpstr>НЕОЛИТИЧЕСКАЯ РЕВОЛЮЦИЯ</vt:lpstr>
      <vt:lpstr>Слайд 11</vt:lpstr>
      <vt:lpstr>Слайд 12</vt:lpstr>
      <vt:lpstr>Слайд 13</vt:lpstr>
      <vt:lpstr>Слайд 14</vt:lpstr>
      <vt:lpstr>2. ОБРАЗОВАНИЕ ПЕРВЫХ ГОСУДАРСТВ.</vt:lpstr>
      <vt:lpstr>Слайд 16</vt:lpstr>
      <vt:lpstr>2. ОБРАЗОВАНИЕ ПЕРВЫХ ГОСУДАРСТВ.</vt:lpstr>
      <vt:lpstr>2. ОБРАЗОВАНИЕ ПЕРВЫХ ГОСУДАРСТВ.</vt:lpstr>
      <vt:lpstr>Слайд 19</vt:lpstr>
      <vt:lpstr>2. ОБРАЗОВАНИЕ ПЕРВЫХ ГОСУДАРСТВ.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Народы и государства на территории нашей страны в древности 1. Древние люди и</dc:title>
  <dc:creator>Lenovo Home</dc:creator>
  <cp:lastModifiedBy>Юрий</cp:lastModifiedBy>
  <cp:revision>30</cp:revision>
  <dcterms:created xsi:type="dcterms:W3CDTF">2018-10-08T15:12:22Z</dcterms:created>
  <dcterms:modified xsi:type="dcterms:W3CDTF">2020-09-08T16:29:38Z</dcterms:modified>
</cp:coreProperties>
</file>