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4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433D7-BE10-4807-B240-107B1996A699}" type="datetimeFigureOut">
              <a:rPr lang="ru-RU" smtClean="0"/>
              <a:pPr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4768-6813-472F-A501-F1D0F79C4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433D7-BE10-4807-B240-107B1996A699}" type="datetimeFigureOut">
              <a:rPr lang="ru-RU" smtClean="0"/>
              <a:pPr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4768-6813-472F-A501-F1D0F79C4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433D7-BE10-4807-B240-107B1996A699}" type="datetimeFigureOut">
              <a:rPr lang="ru-RU" smtClean="0"/>
              <a:pPr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4768-6813-472F-A501-F1D0F79C4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433D7-BE10-4807-B240-107B1996A699}" type="datetimeFigureOut">
              <a:rPr lang="ru-RU" smtClean="0"/>
              <a:pPr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4768-6813-472F-A501-F1D0F79C4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433D7-BE10-4807-B240-107B1996A699}" type="datetimeFigureOut">
              <a:rPr lang="ru-RU" smtClean="0"/>
              <a:pPr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4768-6813-472F-A501-F1D0F79C4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433D7-BE10-4807-B240-107B1996A699}" type="datetimeFigureOut">
              <a:rPr lang="ru-RU" smtClean="0"/>
              <a:pPr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4768-6813-472F-A501-F1D0F79C4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433D7-BE10-4807-B240-107B1996A699}" type="datetimeFigureOut">
              <a:rPr lang="ru-RU" smtClean="0"/>
              <a:pPr/>
              <a:t>12.09.2018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4768-6813-472F-A501-F1D0F79C4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433D7-BE10-4807-B240-107B1996A699}" type="datetimeFigureOut">
              <a:rPr lang="ru-RU" smtClean="0"/>
              <a:pPr/>
              <a:t>12.09.2018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4768-6813-472F-A501-F1D0F79C4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433D7-BE10-4807-B240-107B1996A699}" type="datetimeFigureOut">
              <a:rPr lang="ru-RU" smtClean="0"/>
              <a:pPr/>
              <a:t>12.09.2018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4768-6813-472F-A501-F1D0F79C4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433D7-BE10-4807-B240-107B1996A699}" type="datetimeFigureOut">
              <a:rPr lang="ru-RU" smtClean="0"/>
              <a:pPr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4768-6813-472F-A501-F1D0F79C4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433D7-BE10-4807-B240-107B1996A699}" type="datetimeFigureOut">
              <a:rPr lang="ru-RU" smtClean="0"/>
              <a:pPr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4768-6813-472F-A501-F1D0F79C4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433D7-BE10-4807-B240-107B1996A699}" type="datetimeFigureOut">
              <a:rPr lang="ru-RU" smtClean="0"/>
              <a:pPr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14768-6813-472F-A501-F1D0F79C4A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811287"/>
          </a:xfrm>
        </p:spPr>
        <p:txBody>
          <a:bodyPr/>
          <a:lstStyle/>
          <a:p>
            <a:r>
              <a:rPr lang="ru-RU" sz="7200" dirty="0"/>
              <a:t>Г</a:t>
            </a:r>
            <a:r>
              <a:rPr lang="ru-RU" sz="7200" dirty="0" smtClean="0"/>
              <a:t>ОСУДАРСТВО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941168"/>
            <a:ext cx="7776864" cy="114719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165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075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3970784" cy="194421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В рамках этой концепции в истории была очень печальная </a:t>
            </a:r>
            <a:r>
              <a:rPr lang="ru-RU" b="1" dirty="0" smtClean="0"/>
              <a:t>практика…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08720"/>
            <a:ext cx="3744416" cy="24879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3274207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/>
              <a:t>Эту концепцию отвергла сама история, и до сих пор в немецком парламенте (Бундесрат) стены несут на себе надписи советских солдат-освободителей</a:t>
            </a:r>
            <a:endParaRPr lang="ru-RU" sz="20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023541" cy="57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8369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270"/>
            <a:ext cx="8229600" cy="804809"/>
          </a:xfrm>
        </p:spPr>
        <p:txBody>
          <a:bodyPr/>
          <a:lstStyle/>
          <a:p>
            <a:r>
              <a:rPr lang="ru-RU" dirty="0"/>
              <a:t>Классовая </a:t>
            </a:r>
            <a:r>
              <a:rPr lang="ru-RU" dirty="0" smtClean="0"/>
              <a:t>теория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Карл Маркс и Фридрих Энгельс разработали очень стройную теорию, которая больше 70 лет господствовала на территории нашего государства, точнее в Советском </a:t>
            </a:r>
            <a:r>
              <a:rPr lang="ru-RU" b="1" dirty="0" smtClean="0"/>
              <a:t>Союзе</a:t>
            </a:r>
          </a:p>
          <a:p>
            <a:endParaRPr lang="ru-RU" b="1" dirty="0" smtClean="0"/>
          </a:p>
          <a:p>
            <a:r>
              <a:rPr lang="ru-RU" b="1" dirty="0"/>
              <a:t>общество раскололось на непримиримые классы – управляющих и управляемых. Произошло это по экономическим причинам: объединения общин, развития </a:t>
            </a:r>
            <a:r>
              <a:rPr lang="ru-RU" b="1" dirty="0" smtClean="0"/>
              <a:t>производства</a:t>
            </a:r>
          </a:p>
          <a:p>
            <a:endParaRPr lang="ru-RU" b="1" dirty="0" smtClean="0"/>
          </a:p>
          <a:p>
            <a:r>
              <a:rPr lang="ru-RU" b="1" dirty="0"/>
              <a:t>классовая теория </a:t>
            </a:r>
            <a:r>
              <a:rPr lang="ru-RU" b="1" dirty="0" smtClean="0"/>
              <a:t>государства - это </a:t>
            </a:r>
            <a:r>
              <a:rPr lang="ru-RU" b="1" dirty="0"/>
              <a:t>своего рода борьба между угнетаемыми и угнетателями</a:t>
            </a:r>
          </a:p>
        </p:txBody>
      </p:sp>
    </p:spTree>
    <p:extLst>
      <p:ext uri="{BB962C8B-B14F-4D97-AF65-F5344CB8AC3E}">
        <p14:creationId xmlns:p14="http://schemas.microsoft.com/office/powerpoint/2010/main" xmlns="" val="148089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Основные признаки и функции государства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896544"/>
          </a:xfrm>
        </p:spPr>
        <p:txBody>
          <a:bodyPr>
            <a:normAutofit fontScale="92500"/>
          </a:bodyPr>
          <a:lstStyle/>
          <a:p>
            <a:r>
              <a:rPr lang="ru-RU" sz="2600" b="1" dirty="0"/>
              <a:t>Государство является основным институтом политической системы общества и важнейшей формой его организации. Главное назначение государства состоит в организации политической власти, в управлении обществом и его защите</a:t>
            </a:r>
            <a:r>
              <a:rPr lang="ru-RU" sz="2600" b="1" dirty="0" smtClean="0"/>
              <a:t>.</a:t>
            </a:r>
          </a:p>
          <a:p>
            <a:endParaRPr lang="ru-RU" b="1" dirty="0" smtClean="0"/>
          </a:p>
          <a:p>
            <a:r>
              <a:rPr lang="ru-RU" sz="2600" b="1" dirty="0"/>
              <a:t>Государство – это особая политическая организация публичной власти господствующего социального слоя или социальной группы и всего народа, располагающая специальным аппаратом управления и принуждения и защищающая, в различной степени, интересы правящего социального слоя или социальной группы и всего народа в целом.</a:t>
            </a:r>
          </a:p>
        </p:txBody>
      </p:sp>
    </p:spTree>
    <p:extLst>
      <p:ext uri="{BB962C8B-B14F-4D97-AF65-F5344CB8AC3E}">
        <p14:creationId xmlns:p14="http://schemas.microsoft.com/office/powerpoint/2010/main" xmlns="" val="86631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35496"/>
          </a:xfrm>
        </p:spPr>
        <p:txBody>
          <a:bodyPr/>
          <a:lstStyle/>
          <a:p>
            <a:r>
              <a:rPr lang="ru-RU" dirty="0" smtClean="0"/>
              <a:t>Признаки государства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896544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2800" b="1" dirty="0" smtClean="0"/>
              <a:t>наличие </a:t>
            </a:r>
            <a:r>
              <a:rPr lang="ru-RU" sz="2800" b="1" dirty="0"/>
              <a:t>территории и территориальное разделение граждан;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/>
              <a:t>наличие </a:t>
            </a:r>
            <a:r>
              <a:rPr lang="ru-RU" sz="2800" b="1" dirty="0"/>
              <a:t>специального аппарата публичной власти, отделенного от общества;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/>
              <a:t>право</a:t>
            </a:r>
            <a:r>
              <a:rPr lang="ru-RU" sz="2800" b="1" dirty="0"/>
              <a:t>;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/>
              <a:t>суверенитет</a:t>
            </a:r>
            <a:r>
              <a:rPr lang="ru-RU" sz="2800" b="1" dirty="0"/>
              <a:t>;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/>
              <a:t>налоги</a:t>
            </a:r>
            <a:r>
              <a:rPr lang="ru-RU" sz="2800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377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dirty="0" smtClean="0"/>
              <a:t>Функции государства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449070"/>
            <a:ext cx="21948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Внешние 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1449070"/>
            <a:ext cx="27142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Внутренние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340040"/>
            <a:ext cx="32403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/>
              <a:t>Оборона</a:t>
            </a:r>
          </a:p>
          <a:p>
            <a:pPr marL="514350" indent="-514350">
              <a:buFont typeface="+mj-lt"/>
              <a:buAutoNum type="arabicPeriod"/>
            </a:pPr>
            <a:endParaRPr lang="ru-RU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/>
              <a:t>Дипломатия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2340040"/>
            <a:ext cx="431280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/>
              <a:t>Охрана порядка</a:t>
            </a:r>
          </a:p>
          <a:p>
            <a:pPr marL="514350" indent="-514350">
              <a:buFont typeface="+mj-lt"/>
              <a:buAutoNum type="arabicPeriod"/>
            </a:pPr>
            <a:endParaRPr lang="ru-RU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/>
              <a:t>Организация хозяйства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373829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dirty="0"/>
              <a:t>Форма государства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/>
              <a:t>Все государства, существующие в мире отличаются друг от друга по определенным характеристикам</a:t>
            </a:r>
            <a:r>
              <a:rPr lang="ru-RU" b="1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ru-RU" b="1" dirty="0"/>
          </a:p>
          <a:p>
            <a:pPr>
              <a:buFont typeface="Wingdings" pitchFamily="2" charset="2"/>
              <a:buChar char="Ø"/>
            </a:pPr>
            <a:r>
              <a:rPr lang="ru-RU" b="1" dirty="0"/>
              <a:t>Характеристики государства (форма государства</a:t>
            </a:r>
            <a:r>
              <a:rPr lang="ru-RU" b="1" dirty="0" smtClean="0"/>
              <a:t>):</a:t>
            </a: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•Форма </a:t>
            </a:r>
            <a:r>
              <a:rPr lang="ru-RU" b="1" dirty="0"/>
              <a:t>правления</a:t>
            </a:r>
          </a:p>
          <a:p>
            <a:pPr marL="0" indent="0">
              <a:buNone/>
            </a:pPr>
            <a:r>
              <a:rPr lang="ru-RU" b="1" dirty="0" smtClean="0"/>
              <a:t>•Формы </a:t>
            </a:r>
            <a:r>
              <a:rPr lang="ru-RU" b="1" dirty="0"/>
              <a:t>государственного устройства</a:t>
            </a:r>
          </a:p>
          <a:p>
            <a:pPr marL="0" indent="0">
              <a:buNone/>
            </a:pPr>
            <a:r>
              <a:rPr lang="ru-RU" b="1" dirty="0" smtClean="0"/>
              <a:t>•Политический </a:t>
            </a:r>
            <a:r>
              <a:rPr lang="ru-RU" b="1" dirty="0"/>
              <a:t>режим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269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6409"/>
          </a:xfrm>
        </p:spPr>
        <p:txBody>
          <a:bodyPr/>
          <a:lstStyle/>
          <a:p>
            <a:r>
              <a:rPr lang="ru-RU" dirty="0" smtClean="0"/>
              <a:t>Форма правления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89654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Это способ </a:t>
            </a:r>
            <a:r>
              <a:rPr lang="ru-RU" b="1" dirty="0"/>
              <a:t>организации высших органов </a:t>
            </a:r>
            <a:r>
              <a:rPr lang="ru-RU" b="1" dirty="0" smtClean="0"/>
              <a:t>государства</a:t>
            </a:r>
          </a:p>
          <a:p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Существуют две формы правления :</a:t>
            </a:r>
          </a:p>
          <a:p>
            <a:pPr marL="0" indent="0">
              <a:buNone/>
            </a:pPr>
            <a:r>
              <a:rPr lang="ru-RU" b="1" dirty="0" smtClean="0"/>
              <a:t>Монархия и Республика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Монархия </a:t>
            </a:r>
            <a:r>
              <a:rPr lang="ru-RU" b="1" dirty="0"/>
              <a:t>– форма правления при которой высшая власть сосредоточенна в руках единоличного правителя и передается по наследству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/>
              <a:t>Республика – форма правления при которой высшие органы власти выбираются.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638"/>
            <a:ext cx="8352928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3942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0801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/>
              <a:t>Различие парламентской и президентской республик: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856984" cy="5400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Президентская</a:t>
            </a:r>
          </a:p>
          <a:p>
            <a:pPr>
              <a:buFont typeface="Wingdings" pitchFamily="2" charset="2"/>
              <a:buChar char="§"/>
            </a:pPr>
            <a:r>
              <a:rPr lang="ru-RU" dirty="0"/>
              <a:t>	</a:t>
            </a:r>
            <a:r>
              <a:rPr lang="ru-RU" sz="2600" b="1" dirty="0"/>
              <a:t>Президент (глава государства) избирается населением</a:t>
            </a:r>
            <a:r>
              <a:rPr lang="ru-RU" sz="2600" b="1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 smtClean="0"/>
              <a:t>	Глава правительства президент.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/>
              <a:t>	Правительство назначается президентом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/>
              <a:t>	Правительство несет ответственность перед </a:t>
            </a:r>
            <a:r>
              <a:rPr lang="ru-RU" sz="2600" b="1" dirty="0" smtClean="0"/>
              <a:t>	президентом</a:t>
            </a:r>
            <a:r>
              <a:rPr lang="ru-RU" sz="2600" b="1" dirty="0"/>
              <a:t>.</a:t>
            </a:r>
          </a:p>
          <a:p>
            <a:pPr marL="0" indent="0">
              <a:buNone/>
            </a:pPr>
            <a:r>
              <a:rPr lang="ru-RU" b="1" dirty="0"/>
              <a:t>Парламентская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	</a:t>
            </a:r>
            <a:r>
              <a:rPr lang="ru-RU" sz="2600" b="1" dirty="0" smtClean="0"/>
              <a:t>Президент </a:t>
            </a:r>
            <a:r>
              <a:rPr lang="ru-RU" sz="2600" b="1" dirty="0"/>
              <a:t>(глава государства) избирается и </a:t>
            </a:r>
            <a:r>
              <a:rPr lang="ru-RU" sz="2600" b="1" dirty="0" smtClean="0"/>
              <a:t>	контролируется парламентом</a:t>
            </a:r>
            <a:endParaRPr lang="ru-RU" sz="2600" b="1" dirty="0"/>
          </a:p>
          <a:p>
            <a:pPr>
              <a:buFont typeface="Wingdings" pitchFamily="2" charset="2"/>
              <a:buChar char="§"/>
            </a:pPr>
            <a:r>
              <a:rPr lang="ru-RU" sz="2600" b="1" dirty="0"/>
              <a:t>	Глава правительства премьер-министр (ключевая роль в </a:t>
            </a:r>
            <a:r>
              <a:rPr lang="ru-RU" sz="2600" b="1" dirty="0" smtClean="0"/>
              <a:t>	управлении</a:t>
            </a:r>
            <a:r>
              <a:rPr lang="ru-RU" sz="2600" b="1" dirty="0"/>
              <a:t>)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/>
              <a:t>	Правительство формируется парламентом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/>
              <a:t>	Правительство несет ответственность перед </a:t>
            </a:r>
            <a:r>
              <a:rPr lang="ru-RU" sz="2600" b="1" dirty="0" smtClean="0"/>
              <a:t>	парламентом</a:t>
            </a:r>
          </a:p>
          <a:p>
            <a:pPr marL="0" indent="0">
              <a:buNone/>
            </a:pPr>
            <a:r>
              <a:rPr lang="ru-RU" b="1" dirty="0" smtClean="0"/>
              <a:t>Смешанная</a:t>
            </a:r>
          </a:p>
          <a:p>
            <a:pPr>
              <a:buFont typeface="Wingdings" pitchFamily="2" charset="2"/>
              <a:buChar char="§"/>
            </a:pPr>
            <a:r>
              <a:rPr lang="ru-RU" b="1" dirty="0"/>
              <a:t>	</a:t>
            </a:r>
            <a:r>
              <a:rPr lang="ru-RU" sz="2600" b="1" dirty="0"/>
              <a:t>Президент (глава государства) избирается населением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/>
              <a:t>	Глава правительства премьер-министр</a:t>
            </a:r>
          </a:p>
          <a:p>
            <a:pPr>
              <a:buFont typeface="Wingdings" pitchFamily="2" charset="2"/>
              <a:buChar char="§"/>
            </a:pPr>
            <a:r>
              <a:rPr lang="ru-RU" sz="2600" b="1" dirty="0"/>
              <a:t>	Правительство назначается президентом</a:t>
            </a:r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813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dirty="0"/>
              <a:t>Форма </a:t>
            </a:r>
            <a:r>
              <a:rPr lang="ru-RU" sz="3600" dirty="0" smtClean="0"/>
              <a:t>государственного </a:t>
            </a:r>
            <a:r>
              <a:rPr lang="ru-RU" sz="3600" dirty="0"/>
              <a:t>устройства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784975" cy="16847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Государственное устройство – это территориально-политическая организация государства и взаимоотношение государства в целом и его частей.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458350"/>
            <a:ext cx="2443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Федеративное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68463" y="3458350"/>
            <a:ext cx="21602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Унитарное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37001" y="3458349"/>
            <a:ext cx="30963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Конфедеративное</a:t>
            </a:r>
            <a:endParaRPr lang="ru-RU" sz="2400" b="1" dirty="0"/>
          </a:p>
        </p:txBody>
      </p:sp>
      <p:sp>
        <p:nvSpPr>
          <p:cNvPr id="7" name="Стрелка вниз 6"/>
          <p:cNvSpPr/>
          <p:nvPr/>
        </p:nvSpPr>
        <p:spPr>
          <a:xfrm>
            <a:off x="971600" y="2132856"/>
            <a:ext cx="504056" cy="12241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110717"/>
            <a:ext cx="585787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124627"/>
            <a:ext cx="585787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9847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Форма государственного устройства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58326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900" b="1" dirty="0"/>
              <a:t>Унитарное государство – это форма государственного устройства при которой территориальные единицы не обладают политической </a:t>
            </a:r>
            <a:r>
              <a:rPr lang="ru-RU" sz="2900" b="1" dirty="0" smtClean="0"/>
              <a:t>самостоятельностью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/>
              <a:t>К признакам унитарного государства относятся:</a:t>
            </a:r>
          </a:p>
          <a:p>
            <a:pPr marL="0" indent="0">
              <a:buNone/>
            </a:pPr>
            <a:r>
              <a:rPr lang="ru-RU" dirty="0"/>
              <a:t>1. единая конституция и единая правовая система;</a:t>
            </a:r>
          </a:p>
          <a:p>
            <a:pPr marL="0" indent="0">
              <a:buNone/>
            </a:pPr>
            <a:r>
              <a:rPr lang="ru-RU" dirty="0"/>
              <a:t>2. единая система высших органов государственной власти;</a:t>
            </a:r>
          </a:p>
          <a:p>
            <a:pPr marL="0" indent="0">
              <a:buNone/>
            </a:pPr>
            <a:r>
              <a:rPr lang="ru-RU" dirty="0"/>
              <a:t>3. единое гражданство;</a:t>
            </a:r>
          </a:p>
          <a:p>
            <a:pPr marL="0" indent="0">
              <a:buNone/>
            </a:pPr>
            <a:r>
              <a:rPr lang="ru-RU" dirty="0"/>
              <a:t>4. единая судебная система и осуществление правосудия на базе единых норм права;</a:t>
            </a:r>
          </a:p>
          <a:p>
            <a:pPr marL="0" indent="0">
              <a:buNone/>
            </a:pPr>
            <a:r>
              <a:rPr lang="ru-RU" dirty="0"/>
              <a:t>5. деление территории государства на административно-территориальные единицы, не обладающие политической самостоятельностью;</a:t>
            </a:r>
          </a:p>
          <a:p>
            <a:pPr marL="0" indent="0">
              <a:buNone/>
            </a:pPr>
            <a:r>
              <a:rPr lang="ru-RU" dirty="0"/>
              <a:t>6. подчинение местных органов государственной власти центральным органам государственной власти.</a:t>
            </a:r>
          </a:p>
          <a:p>
            <a:pPr marL="0" indent="0">
              <a:buNone/>
            </a:pPr>
            <a:r>
              <a:rPr lang="ru-RU" dirty="0"/>
              <a:t>Унитарными являются большинство государств. Такие государства могут иметь мононациональный (Франция, Швеция, Норвегия) и многонациональный (Великобритания) состав населения.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7304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16403"/>
            <a:ext cx="8229600" cy="3560869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/>
              <a:t>Причины </a:t>
            </a:r>
            <a:r>
              <a:rPr lang="ru-RU" sz="2800" dirty="0"/>
              <a:t>возникновения государства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Основные </a:t>
            </a:r>
            <a:r>
              <a:rPr lang="ru-RU" sz="2800" dirty="0"/>
              <a:t>признаки и функции государства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Форма </a:t>
            </a:r>
            <a:r>
              <a:rPr lang="ru-RU" sz="2800" dirty="0"/>
              <a:t>государства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Форма </a:t>
            </a:r>
            <a:r>
              <a:rPr lang="ru-RU" sz="2800" dirty="0"/>
              <a:t>правления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Государственное </a:t>
            </a:r>
            <a:r>
              <a:rPr lang="ru-RU" sz="2800" dirty="0"/>
              <a:t>устройство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Гражданство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42385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600" dirty="0"/>
              <a:t>Форма государственного устройства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Федерация – это форма государственного устройства при которой территориальные единицы обладают самостоятельностью</a:t>
            </a:r>
            <a:r>
              <a:rPr lang="ru-RU" b="1" dirty="0" smtClean="0"/>
              <a:t>.</a:t>
            </a:r>
          </a:p>
          <a:p>
            <a:endParaRPr lang="ru-RU" b="1" dirty="0" smtClean="0"/>
          </a:p>
          <a:p>
            <a:r>
              <a:rPr lang="ru-RU" b="1" dirty="0" smtClean="0"/>
              <a:t>Федеративная </a:t>
            </a:r>
            <a:r>
              <a:rPr lang="ru-RU" b="1" dirty="0"/>
              <a:t>форма государственного устройства имеет меньшее распространение в государствах мира. 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К </a:t>
            </a:r>
            <a:r>
              <a:rPr lang="ru-RU" b="1" dirty="0"/>
              <a:t>федеративным государствам относятся, например, США, Канада, Швейцария, Россия, ФРГ, Австрия, Австралия, Аргентина, Бразилия, Венесуэла, Мексика, Малайзия, Индия и т.д.</a:t>
            </a:r>
          </a:p>
        </p:txBody>
      </p:sp>
    </p:spTree>
    <p:extLst>
      <p:ext uri="{BB962C8B-B14F-4D97-AF65-F5344CB8AC3E}">
        <p14:creationId xmlns:p14="http://schemas.microsoft.com/office/powerpoint/2010/main" xmlns="" val="41371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r>
              <a:rPr lang="ru-RU" sz="3600" dirty="0"/>
              <a:t>Форма государственного устройства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76064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Конфедерация – это союз суверенных государств образуемый для достижения определенных целей (военных, экономических</a:t>
            </a:r>
            <a:r>
              <a:rPr lang="ru-RU" b="1" dirty="0" smtClean="0"/>
              <a:t>).</a:t>
            </a:r>
          </a:p>
          <a:p>
            <a:endParaRPr lang="ru-RU" b="1" dirty="0" smtClean="0"/>
          </a:p>
          <a:p>
            <a:r>
              <a:rPr lang="ru-RU" b="1" dirty="0"/>
              <a:t> Конфедерация образуется на основе международного договора между государствами, которые, вступая в конфедерацию, в полном объеме сохраняют свой суверенитет. 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Конфедеративные </a:t>
            </a:r>
            <a:r>
              <a:rPr lang="ru-RU" b="1" dirty="0"/>
              <a:t>органы только координируют деятельность государств – членов конфедерации и только по вопросам, по которым они </a:t>
            </a:r>
            <a:r>
              <a:rPr lang="ru-RU" b="1" dirty="0" smtClean="0"/>
              <a:t>объединились. </a:t>
            </a:r>
          </a:p>
        </p:txBody>
      </p:sp>
    </p:spTree>
    <p:extLst>
      <p:ext uri="{BB962C8B-B14F-4D97-AF65-F5344CB8AC3E}">
        <p14:creationId xmlns:p14="http://schemas.microsoft.com/office/powerpoint/2010/main" xmlns="" val="106381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dirty="0"/>
              <a:t>Гражданство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40967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Люди, проживающие в государстве являются гражданами этого государства. 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А </a:t>
            </a:r>
            <a:r>
              <a:rPr lang="ru-RU" b="1" dirty="0"/>
              <a:t>что значит быть гражданином своей страны и какими правами, и обязанностями мы обладаем мы узнаем ответим на вопросы стр.19 №8-9. (письменно в тетрадь)</a:t>
            </a:r>
          </a:p>
        </p:txBody>
      </p:sp>
    </p:spTree>
    <p:extLst>
      <p:ext uri="{BB962C8B-B14F-4D97-AF65-F5344CB8AC3E}">
        <p14:creationId xmlns:p14="http://schemas.microsoft.com/office/powerpoint/2010/main" xmlns="" val="186198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Причины возникновения государства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00201"/>
            <a:ext cx="7560840" cy="89269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Существуют разные теории происхождения государства: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5536" y="2636912"/>
            <a:ext cx="615473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/>
              <a:t>Теологическая (божественная)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Патриархальная теория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Договорная 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Насильственная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Психологическая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Расовая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Классовая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4741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Теологическая (божественная</a:t>
            </a:r>
            <a:r>
              <a:rPr lang="ru-RU" dirty="0" smtClean="0"/>
              <a:t>) теория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17646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государство – это продукт божественного </a:t>
            </a:r>
            <a:r>
              <a:rPr lang="ru-RU" b="1" dirty="0" smtClean="0"/>
              <a:t>творения</a:t>
            </a:r>
          </a:p>
          <a:p>
            <a:endParaRPr lang="ru-RU" b="1" dirty="0" smtClean="0"/>
          </a:p>
          <a:p>
            <a:r>
              <a:rPr lang="ru-RU" b="1" dirty="0"/>
              <a:t>Выдающимся сторонником этой теории был великий философ Фома </a:t>
            </a:r>
            <a:r>
              <a:rPr lang="ru-RU" b="1" dirty="0" smtClean="0"/>
              <a:t>Аквинский</a:t>
            </a:r>
          </a:p>
          <a:p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b="1" dirty="0"/>
              <a:t>есть мир, которым управляет </a:t>
            </a:r>
            <a:r>
              <a:rPr lang="ru-RU" b="1" dirty="0" smtClean="0"/>
              <a:t>Господь, делает </a:t>
            </a:r>
            <a:r>
              <a:rPr lang="ru-RU" b="1" dirty="0"/>
              <a:t>он это по средствам государства и ставит во главе государств царей. Цари, в свою очередь, являются слугами церкви, то есть </a:t>
            </a:r>
            <a:r>
              <a:rPr lang="ru-RU" b="1" dirty="0" smtClean="0"/>
              <a:t>Бога.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76032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Патриархальная </a:t>
            </a:r>
            <a:r>
              <a:rPr lang="ru-RU" dirty="0" smtClean="0"/>
              <a:t>теория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435280" cy="392129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Ее родоначальником был выдающийся греческий философ </a:t>
            </a:r>
            <a:r>
              <a:rPr lang="ru-RU" b="1" dirty="0" smtClean="0"/>
              <a:t>Аристотель</a:t>
            </a:r>
          </a:p>
          <a:p>
            <a:endParaRPr lang="ru-RU" b="1" dirty="0" smtClean="0"/>
          </a:p>
          <a:p>
            <a:r>
              <a:rPr lang="ru-RU" b="1" dirty="0"/>
              <a:t>государство является прообразом </a:t>
            </a:r>
            <a:r>
              <a:rPr lang="ru-RU" b="1" dirty="0" smtClean="0"/>
              <a:t>семьи</a:t>
            </a:r>
          </a:p>
          <a:p>
            <a:endParaRPr lang="ru-RU" b="1" dirty="0" smtClean="0"/>
          </a:p>
          <a:p>
            <a:r>
              <a:rPr lang="ru-RU" b="1" dirty="0"/>
              <a:t>семья трансформировалась в род, род перешел в племя, а племя, в силу различных факторов, превратилось в государство</a:t>
            </a:r>
          </a:p>
        </p:txBody>
      </p:sp>
    </p:spTree>
    <p:extLst>
      <p:ext uri="{BB962C8B-B14F-4D97-AF65-F5344CB8AC3E}">
        <p14:creationId xmlns:p14="http://schemas.microsoft.com/office/powerpoint/2010/main" xmlns="" val="55261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Договорная теория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0851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Ее авторами были англичане Локк и Гоббс, французы – Жан Жак Руссо и Гольбах, русский ученый – Радищев</a:t>
            </a:r>
            <a:r>
              <a:rPr lang="ru-RU" b="1" dirty="0" smtClean="0"/>
              <a:t>.</a:t>
            </a:r>
          </a:p>
          <a:p>
            <a:endParaRPr lang="ru-RU" b="1" dirty="0" smtClean="0"/>
          </a:p>
          <a:p>
            <a:r>
              <a:rPr lang="ru-RU" b="1" dirty="0"/>
              <a:t>Согласно этой теории, государство представляет собой общественный </a:t>
            </a:r>
            <a:r>
              <a:rPr lang="ru-RU" b="1" dirty="0" smtClean="0"/>
              <a:t>договор</a:t>
            </a:r>
          </a:p>
          <a:p>
            <a:endParaRPr lang="ru-RU" b="1" dirty="0" smtClean="0"/>
          </a:p>
          <a:p>
            <a:r>
              <a:rPr lang="ru-RU" b="1" dirty="0"/>
              <a:t>государство – это договор, а монарх, видимо, – неизбежный фактор, но и у монарха, и у народа должны быть определенные права, которыми они могут пользоваться.</a:t>
            </a:r>
          </a:p>
        </p:txBody>
      </p:sp>
    </p:spTree>
    <p:extLst>
      <p:ext uri="{BB962C8B-B14F-4D97-AF65-F5344CB8AC3E}">
        <p14:creationId xmlns:p14="http://schemas.microsoft.com/office/powerpoint/2010/main" xmlns="" val="403942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Насильственная </a:t>
            </a:r>
            <a:r>
              <a:rPr lang="ru-RU" dirty="0" smtClean="0"/>
              <a:t>теория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Суть </a:t>
            </a:r>
            <a:r>
              <a:rPr lang="ru-RU" dirty="0"/>
              <a:t>ее сводится к тому, что государство – это своего рода ответ завоевателя на то, каким образом управлять завоеванным </a:t>
            </a:r>
            <a:r>
              <a:rPr lang="ru-RU" dirty="0" smtClean="0"/>
              <a:t>народом</a:t>
            </a:r>
          </a:p>
          <a:p>
            <a:endParaRPr lang="ru-RU" dirty="0" smtClean="0"/>
          </a:p>
          <a:p>
            <a:r>
              <a:rPr lang="ru-RU" dirty="0" smtClean="0"/>
              <a:t>Пришел </a:t>
            </a:r>
            <a:r>
              <a:rPr lang="ru-RU" dirty="0"/>
              <a:t>чуждый народ, захватил территорию, поработил местное население, теперь им нужно управлять</a:t>
            </a:r>
          </a:p>
        </p:txBody>
      </p:sp>
    </p:spTree>
    <p:extLst>
      <p:ext uri="{BB962C8B-B14F-4D97-AF65-F5344CB8AC3E}">
        <p14:creationId xmlns:p14="http://schemas.microsoft.com/office/powerpoint/2010/main" xmlns="" val="195040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Психологическая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/>
          </a:p>
          <a:p>
            <a:r>
              <a:rPr lang="ru-RU" b="1" dirty="0" smtClean="0"/>
              <a:t>Сторонники </a:t>
            </a:r>
            <a:r>
              <a:rPr lang="ru-RU" b="1" dirty="0"/>
              <a:t>– француз Габриель </a:t>
            </a:r>
            <a:r>
              <a:rPr lang="ru-RU" b="1" dirty="0" err="1"/>
              <a:t>Тард</a:t>
            </a:r>
            <a:r>
              <a:rPr lang="ru-RU" b="1" dirty="0"/>
              <a:t> и </a:t>
            </a:r>
            <a:r>
              <a:rPr lang="ru-RU" b="1" dirty="0" smtClean="0"/>
              <a:t>русский деятель </a:t>
            </a:r>
            <a:r>
              <a:rPr lang="ru-RU" b="1" dirty="0"/>
              <a:t>– Лев </a:t>
            </a:r>
            <a:r>
              <a:rPr lang="ru-RU" b="1" dirty="0" err="1" smtClean="0"/>
              <a:t>Петражицкий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b="1" dirty="0"/>
              <a:t>Эта концепция основывается на том, что внутри человека существует очень богатый психологический </a:t>
            </a:r>
            <a:r>
              <a:rPr lang="ru-RU" b="1" dirty="0" smtClean="0"/>
              <a:t>мир</a:t>
            </a:r>
          </a:p>
          <a:p>
            <a:endParaRPr lang="ru-RU" b="1" dirty="0" smtClean="0"/>
          </a:p>
          <a:p>
            <a:r>
              <a:rPr lang="ru-RU" b="1" dirty="0"/>
              <a:t>все </a:t>
            </a:r>
            <a:r>
              <a:rPr lang="ru-RU" b="1" dirty="0" smtClean="0"/>
              <a:t>люди </a:t>
            </a:r>
            <a:r>
              <a:rPr lang="ru-RU" b="1" dirty="0"/>
              <a:t>делятся на две категории: ведомых и ведущих</a:t>
            </a:r>
          </a:p>
        </p:txBody>
      </p:sp>
    </p:spTree>
    <p:extLst>
      <p:ext uri="{BB962C8B-B14F-4D97-AF65-F5344CB8AC3E}">
        <p14:creationId xmlns:p14="http://schemas.microsoft.com/office/powerpoint/2010/main" xmlns="" val="196170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Расовая теория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Ее основоположником был француз </a:t>
            </a:r>
            <a:r>
              <a:rPr lang="ru-RU" b="1" dirty="0" err="1"/>
              <a:t>Гобино</a:t>
            </a:r>
            <a:r>
              <a:rPr lang="ru-RU" b="1" dirty="0"/>
              <a:t>. Несколько позднее эта теория была откорректирована и дополнена выдающимся немецким ученым и философом </a:t>
            </a:r>
            <a:r>
              <a:rPr lang="ru-RU" b="1" dirty="0" smtClean="0"/>
              <a:t>Ницше</a:t>
            </a:r>
            <a:endParaRPr lang="ru-RU" b="1" dirty="0"/>
          </a:p>
          <a:p>
            <a:endParaRPr lang="ru-RU" b="1" dirty="0" smtClean="0"/>
          </a:p>
          <a:p>
            <a:r>
              <a:rPr lang="ru-RU" b="1" dirty="0"/>
              <a:t>Суть концепции такова: все расы на земле делятся на две – расу господ и расу </a:t>
            </a:r>
            <a:r>
              <a:rPr lang="ru-RU" b="1" dirty="0" smtClean="0"/>
              <a:t>рабов</a:t>
            </a:r>
          </a:p>
          <a:p>
            <a:endParaRPr lang="ru-RU" b="1" dirty="0" smtClean="0"/>
          </a:p>
          <a:p>
            <a:r>
              <a:rPr lang="ru-RU" b="1" dirty="0"/>
              <a:t>При этом под расой господ подразумевается так называемая белая, арийская раса, все остальные считаются «недочеловеками», или людьми второго сорта</a:t>
            </a:r>
          </a:p>
        </p:txBody>
      </p:sp>
    </p:spTree>
    <p:extLst>
      <p:ext uri="{BB962C8B-B14F-4D97-AF65-F5344CB8AC3E}">
        <p14:creationId xmlns:p14="http://schemas.microsoft.com/office/powerpoint/2010/main" xmlns="" val="301568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</TotalTime>
  <Words>916</Words>
  <Application>Microsoft Office PowerPoint</Application>
  <PresentationFormat>Экран (4:3)</PresentationFormat>
  <Paragraphs>143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ГОСУДАРСТВО</vt:lpstr>
      <vt:lpstr>План урока:</vt:lpstr>
      <vt:lpstr>Причины возникновения государства</vt:lpstr>
      <vt:lpstr>Теологическая (божественная) теория</vt:lpstr>
      <vt:lpstr>Патриархальная теория</vt:lpstr>
      <vt:lpstr>Договорная теория</vt:lpstr>
      <vt:lpstr>Насильственная теория</vt:lpstr>
      <vt:lpstr>Психологическая</vt:lpstr>
      <vt:lpstr>Расовая теория</vt:lpstr>
      <vt:lpstr>Слайд 10</vt:lpstr>
      <vt:lpstr>Классовая теория</vt:lpstr>
      <vt:lpstr>Основные признаки и функции государства</vt:lpstr>
      <vt:lpstr>Признаки государства</vt:lpstr>
      <vt:lpstr>Функции государства</vt:lpstr>
      <vt:lpstr>Форма государства</vt:lpstr>
      <vt:lpstr>Форма правления</vt:lpstr>
      <vt:lpstr>Различие парламентской и президентской республик:</vt:lpstr>
      <vt:lpstr>Форма государственного устройства</vt:lpstr>
      <vt:lpstr>Форма государственного устройства</vt:lpstr>
      <vt:lpstr>Форма государственного устройства</vt:lpstr>
      <vt:lpstr>Форма государственного устройства</vt:lpstr>
      <vt:lpstr>Гражданство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Данил</dc:creator>
  <cp:lastModifiedBy>Юрий</cp:lastModifiedBy>
  <cp:revision>17</cp:revision>
  <dcterms:created xsi:type="dcterms:W3CDTF">2015-09-15T00:11:33Z</dcterms:created>
  <dcterms:modified xsi:type="dcterms:W3CDTF">2018-09-12T12:37:06Z</dcterms:modified>
</cp:coreProperties>
</file>