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8"/>
  </p:notesMasterIdLst>
  <p:sldIdLst>
    <p:sldId id="256" r:id="rId2"/>
    <p:sldId id="269" r:id="rId3"/>
    <p:sldId id="289" r:id="rId4"/>
    <p:sldId id="288" r:id="rId5"/>
    <p:sldId id="302" r:id="rId6"/>
    <p:sldId id="261" r:id="rId7"/>
    <p:sldId id="267" r:id="rId8"/>
    <p:sldId id="303" r:id="rId9"/>
    <p:sldId id="304" r:id="rId10"/>
    <p:sldId id="271" r:id="rId11"/>
    <p:sldId id="273" r:id="rId12"/>
    <p:sldId id="274" r:id="rId13"/>
    <p:sldId id="292" r:id="rId14"/>
    <p:sldId id="275" r:id="rId15"/>
    <p:sldId id="291" r:id="rId16"/>
    <p:sldId id="296" r:id="rId17"/>
    <p:sldId id="293" r:id="rId18"/>
    <p:sldId id="305" r:id="rId19"/>
    <p:sldId id="297" r:id="rId20"/>
    <p:sldId id="278" r:id="rId21"/>
    <p:sldId id="307" r:id="rId22"/>
    <p:sldId id="308" r:id="rId23"/>
    <p:sldId id="280" r:id="rId24"/>
    <p:sldId id="265" r:id="rId25"/>
    <p:sldId id="309" r:id="rId26"/>
    <p:sldId id="31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5051F-41E3-49DB-866A-186DCA64B15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5DC80-CAB8-4023-BA89-CC3B514AE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05DC80-CAB8-4023-BA89-CC3B514AE3C6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58D2A8B-54A7-4B7A-BF62-0E11F9FBD684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0DA6765-072D-4044-B099-6A39F85CE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428604"/>
            <a:ext cx="7100894" cy="150019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Verdana" pitchFamily="34" charset="0"/>
              </a:rPr>
              <a:t>Внешняя политика России в </a:t>
            </a:r>
            <a:r>
              <a:rPr lang="en-US" sz="4000" dirty="0" smtClean="0">
                <a:latin typeface="Verdana" pitchFamily="34" charset="0"/>
              </a:rPr>
              <a:t>XVII</a:t>
            </a:r>
            <a:r>
              <a:rPr lang="ru-RU" sz="4000" dirty="0" smtClean="0">
                <a:latin typeface="Verdana" pitchFamily="34" charset="0"/>
              </a:rPr>
              <a:t> в</a:t>
            </a:r>
            <a:endParaRPr lang="ru-RU" sz="4000" dirty="0">
              <a:latin typeface="Verdana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://i250.photobucket.com/albums/gg275/aiwn07/moskvoy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3" y="2357430"/>
            <a:ext cx="3007263" cy="4237322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57356" y="357166"/>
            <a:ext cx="55721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Причины поражения России в войне 1632 – 1634 гг. с Польшей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643050"/>
            <a:ext cx="7358114" cy="47149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– стратегические и оперативные ошибки русского командования (позднее начало кампании 1632 г., пассивные действия под Смоленском осенью 1633 г., крайняя медлительность резервов и снабжения);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– наличие южного фронта, направленного против малороссийских казаков, крымских и ногайских войск и отвлекавшего часть войск, прежде всего дворянской конницы, с западного направления;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– недостаточная подготовка полков нового строя.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57356" y="214290"/>
            <a:ext cx="55721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Итоги войны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1714488"/>
            <a:ext cx="6286544" cy="36433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Поляновский мир – июнь 1634</a:t>
            </a:r>
          </a:p>
          <a:p>
            <a:pPr algn="ctr">
              <a:buFont typeface="Arial" pitchFamily="34" charset="0"/>
              <a:buChar char="•"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Польша сохраняла за собой Смоленские земли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Владислав отказался от притязаний на московский престол и признал М.Ф.Романова законным царем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85852" y="428604"/>
            <a:ext cx="621510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1648-восстание Богдана Хмельницкого на Украине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428736"/>
            <a:ext cx="7643866" cy="4286280"/>
          </a:xfrm>
          <a:prstGeom prst="rect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) Религиозный гнёт; </a:t>
            </a:r>
          </a:p>
          <a:p>
            <a:pPr algn="ctr"/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2)Национальный гнёт; </a:t>
            </a:r>
          </a:p>
          <a:p>
            <a:pPr algn="ctr"/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3)Феодальный гнёт.</a:t>
            </a:r>
            <a:endParaRPr lang="ru-RU" sz="40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85852" y="214290"/>
            <a:ext cx="621510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Этапы  освободительной борьбы: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20" y="1000108"/>
            <a:ext cx="250033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этап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1648-1649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i.piccy.info/i5/38/82/278238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000240"/>
            <a:ext cx="1692000" cy="13539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14282" y="3286124"/>
            <a:ext cx="2492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Богдан Хмельницкий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714752"/>
            <a:ext cx="2857520" cy="3000396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1649 г –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Зборовский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мирный договор</a:t>
            </a: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Самостоятельное управление во главе с гетманом Б.Хмельницким в Киевском, Черниговском 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Вроцлавском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воеводствах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image00451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7450" t="25000" r="8869" b="50000"/>
          <a:stretch>
            <a:fillRect/>
          </a:stretch>
        </p:blipFill>
        <p:spPr>
          <a:xfrm>
            <a:off x="3214678" y="1214422"/>
            <a:ext cx="5429288" cy="4572032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85852" y="214290"/>
            <a:ext cx="621510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Этапы  освободительной борьбы: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1714488"/>
            <a:ext cx="250033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этап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1650-1651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i.piccy.info/i5/38/82/278238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214422"/>
            <a:ext cx="1692000" cy="13539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071802" y="2714620"/>
            <a:ext cx="2492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Богдан Хмельницкий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643570" y="928670"/>
            <a:ext cx="2857520" cy="2286016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1651 г – Белоцерковский мирный договор</a:t>
            </a: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Власть гетмана сохранялась только в Киеве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image00451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7450" t="56250" r="8868" b="31250"/>
          <a:stretch>
            <a:fillRect/>
          </a:stretch>
        </p:blipFill>
        <p:spPr>
          <a:xfrm>
            <a:off x="714348" y="3357562"/>
            <a:ext cx="7590288" cy="2071702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85852" y="214290"/>
            <a:ext cx="621510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Этапы  освободительной борьбы: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1472" y="1214422"/>
            <a:ext cx="250033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этап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1653-1654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i.piccy.info/i5/38/82/278238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928670"/>
            <a:ext cx="1692000" cy="13539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571736" y="2357430"/>
            <a:ext cx="2492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Богдан Хмельницкий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628" y="1071546"/>
            <a:ext cx="3643338" cy="2000264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 октября 1653 г – Земский собор 8 января 1654 г –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Переяславская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Рада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– вхождение Украины в состав России; Объявление войны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ольше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image00451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7450" t="73958" r="8869" b="6250"/>
          <a:stretch>
            <a:fillRect/>
          </a:stretch>
        </p:blipFill>
        <p:spPr>
          <a:xfrm>
            <a:off x="571472" y="3214686"/>
            <a:ext cx="7986016" cy="2571768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Юрий\Desktop\image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5328592" cy="6372225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807892" y="404664"/>
            <a:ext cx="30125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1654-1667</a:t>
            </a:r>
          </a:p>
          <a:p>
            <a:pPr algn="ctr"/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Русско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польская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война 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Андрусоровское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перемирие)</a:t>
            </a:r>
          </a:p>
          <a:p>
            <a:pPr algn="ctr"/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 стрелкой 10"/>
          <p:cNvCxnSpPr/>
          <p:nvPr/>
        </p:nvCxnSpPr>
        <p:spPr>
          <a:xfrm rot="5400000">
            <a:off x="3857620" y="2857496"/>
            <a:ext cx="857256" cy="1588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429124" y="2857496"/>
            <a:ext cx="857256" cy="1588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1331640" y="1214422"/>
            <a:ext cx="6572296" cy="1214446"/>
          </a:xfrm>
          <a:prstGeom prst="round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1686-вечный мир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 descr="image002q51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5844" t="81250" r="5844" b="4166"/>
          <a:stretch>
            <a:fillRect/>
          </a:stretch>
        </p:blipFill>
        <p:spPr>
          <a:xfrm>
            <a:off x="1357289" y="3357562"/>
            <a:ext cx="6511063" cy="2071702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85720" y="214290"/>
            <a:ext cx="835824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Северо-западное направление (Швеция)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28184" y="1556792"/>
            <a:ext cx="23397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1617 г -Столбовский мир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Россия </a:t>
            </a: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уступала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Ивангород, Ям, Копорье, Орешек,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Корелу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и выплатила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200 тысяч рублей</a:t>
            </a:r>
          </a:p>
        </p:txBody>
      </p:sp>
      <p:pic>
        <p:nvPicPr>
          <p:cNvPr id="7170" name="Picture 2" descr="C:\Users\Юрий\Desktop\origin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6192688" cy="4934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76672"/>
            <a:ext cx="785818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1656-1661 –русско-шведская война (</a:t>
            </a:r>
            <a:r>
              <a:rPr lang="ru-RU" b="1" dirty="0" err="1" smtClean="0"/>
              <a:t>Кардисский</a:t>
            </a:r>
            <a:r>
              <a:rPr lang="ru-RU" b="1" dirty="0" smtClean="0"/>
              <a:t> мир)</a:t>
            </a:r>
            <a:endParaRPr lang="ru-RU" b="1" dirty="0"/>
          </a:p>
        </p:txBody>
      </p:sp>
      <p:pic>
        <p:nvPicPr>
          <p:cNvPr id="8194" name="Picture 2" descr="C:\Users\Юрий\Desktop\142146a080c375739e86f3fb4b246e2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4744"/>
            <a:ext cx="6984776" cy="5733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143932" cy="307183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Международное положение России после Смутного времени было очень трудным. Россия отстояла независимость, но потеряла выход к Балтийскому морю, а потеря Смоленска и Черниговских земель сильно уронила ее международный авторитет.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547664" y="908720"/>
            <a:ext cx="6072230" cy="78581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1676 – 1681 Русско-турецкая война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0"/>
            <a:ext cx="785818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Южное направление (Крымское ханство и Турция)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63688" y="2348880"/>
            <a:ext cx="5715040" cy="7858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Бахчисарайский мирный договор</a:t>
            </a:r>
          </a:p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Январь1681 г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91680" y="4077072"/>
            <a:ext cx="6072230" cy="78581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1687 и 1689- неудачные крымские походы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Юрий\Desktop\hello_html_72ea922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7812360" cy="64842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Юрий\Desktop\pokho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812360" cy="6751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71604" y="142852"/>
            <a:ext cx="6072230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Восточное направление (Китай)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1700808"/>
            <a:ext cx="64807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1630-1680-освоение Сибири и выход к Тихому океану</a:t>
            </a:r>
          </a:p>
          <a:p>
            <a:endParaRPr lang="ru-RU" sz="2400" dirty="0" smtClean="0"/>
          </a:p>
          <a:p>
            <a:r>
              <a:rPr lang="ru-RU" sz="2400" dirty="0" smtClean="0"/>
              <a:t>1685-1686-осада </a:t>
            </a:r>
            <a:r>
              <a:rPr lang="ru-RU" sz="2400" dirty="0" err="1" smtClean="0"/>
              <a:t>Албазина</a:t>
            </a:r>
            <a:r>
              <a:rPr lang="ru-RU" sz="2400" dirty="0" smtClean="0"/>
              <a:t> «китайцами»</a:t>
            </a:r>
          </a:p>
          <a:p>
            <a:endParaRPr lang="ru-RU" sz="2400" dirty="0" smtClean="0"/>
          </a:p>
          <a:p>
            <a:r>
              <a:rPr lang="ru-RU" sz="2400" dirty="0" smtClean="0"/>
              <a:t>1689-Нерченский договор (уход России  Амура)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economic.ispu.ru/history/part1/05tema5/kart5/territoria_files/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958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Юрий\Desktop\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908720"/>
            <a:ext cx="5976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Домашняя работа</a:t>
            </a:r>
          </a:p>
          <a:p>
            <a:pPr algn="ctr"/>
            <a:endParaRPr lang="ru-RU" sz="4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357958"/>
            <a:ext cx="8183880" cy="320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357826"/>
            <a:ext cx="8183880" cy="932114"/>
          </a:xfrm>
          <a:ln w="38100">
            <a:noFill/>
          </a:ln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85786" y="285728"/>
            <a:ext cx="7467600" cy="72547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Основные направления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285860"/>
            <a:ext cx="157163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Северо-западное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29454" y="1285860"/>
            <a:ext cx="157163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восточное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14876" y="1285860"/>
            <a:ext cx="157163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южное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00298" y="1285860"/>
            <a:ext cx="164307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Западное</a:t>
            </a:r>
            <a:endParaRPr 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2428868"/>
            <a:ext cx="1643074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Швеция</a:t>
            </a:r>
            <a:endParaRPr lang="ru-RU" sz="1600" b="1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214414" y="928670"/>
            <a:ext cx="642942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1000100" y="1071546"/>
            <a:ext cx="357190" cy="7143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9" idx="0"/>
          </p:cNvCxnSpPr>
          <p:nvPr/>
        </p:nvCxnSpPr>
        <p:spPr>
          <a:xfrm rot="16200000" flipH="1">
            <a:off x="3125380" y="1089405"/>
            <a:ext cx="357190" cy="357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8" idx="0"/>
          </p:cNvCxnSpPr>
          <p:nvPr/>
        </p:nvCxnSpPr>
        <p:spPr>
          <a:xfrm rot="16200000" flipH="1">
            <a:off x="5286380" y="1071546"/>
            <a:ext cx="357190" cy="7143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6" idx="0"/>
          </p:cNvCxnSpPr>
          <p:nvPr/>
        </p:nvCxnSpPr>
        <p:spPr>
          <a:xfrm rot="16200000" flipH="1">
            <a:off x="7500958" y="1071546"/>
            <a:ext cx="357190" cy="7143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5" idx="2"/>
          </p:cNvCxnSpPr>
          <p:nvPr/>
        </p:nvCxnSpPr>
        <p:spPr>
          <a:xfrm rot="5400000">
            <a:off x="1142976" y="2285992"/>
            <a:ext cx="214314" cy="7143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8" idx="2"/>
          </p:cNvCxnSpPr>
          <p:nvPr/>
        </p:nvCxnSpPr>
        <p:spPr>
          <a:xfrm rot="5400000">
            <a:off x="5393537" y="2321711"/>
            <a:ext cx="214314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>
            <a:off x="3313509" y="2311227"/>
            <a:ext cx="214314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6" idx="2"/>
          </p:cNvCxnSpPr>
          <p:nvPr/>
        </p:nvCxnSpPr>
        <p:spPr>
          <a:xfrm rot="5400000">
            <a:off x="7608115" y="2321711"/>
            <a:ext cx="214314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2555776" y="2420888"/>
            <a:ext cx="1643074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Речь </a:t>
            </a:r>
            <a:r>
              <a:rPr lang="ru-RU" sz="1600" b="1" dirty="0" err="1" smtClean="0"/>
              <a:t>Посполитая</a:t>
            </a:r>
            <a:endParaRPr lang="ru-RU" sz="1600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716016" y="2420888"/>
            <a:ext cx="1643074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Крымское ханство и Турция</a:t>
            </a:r>
            <a:endParaRPr lang="ru-RU" sz="16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948264" y="2420888"/>
            <a:ext cx="1643074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Китай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z_9d4bc08a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28596" y="500042"/>
            <a:ext cx="8286808" cy="5643602"/>
          </a:xfrm>
          <a:ln w="57150"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85720" y="214290"/>
            <a:ext cx="835824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Западное направление (Речь </a:t>
            </a:r>
            <a:r>
              <a:rPr lang="ru-RU" sz="2400" dirty="0" err="1" smtClean="0"/>
              <a:t>Посполитая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1026" name="Picture 2" descr="C:\Users\Юрий\Desktop\0005-004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2902802" cy="5256584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4139952" y="170080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1618 г 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Деулинское перемирие</a:t>
            </a:r>
          </a:p>
          <a:p>
            <a:pPr>
              <a:defRPr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Королевич Владислав не отказался от претензий на русский престол и царский титул. Россия </a:t>
            </a:r>
            <a:r>
              <a:rPr lang="ru-RU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потеряла</a:t>
            </a:r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i="1" dirty="0" smtClean="0">
                <a:latin typeface="Arial" pitchFamily="34" charset="0"/>
                <a:cs typeface="Arial" pitchFamily="34" charset="0"/>
              </a:rPr>
              <a:t>Смоленск, Чернигово-Северские земли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358246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Verdana" pitchFamily="34" charset="0"/>
              </a:rPr>
              <a:t/>
            </a:r>
            <a:br>
              <a:rPr lang="ru-RU" sz="4000" dirty="0" smtClean="0">
                <a:latin typeface="Verdana" pitchFamily="34" charset="0"/>
              </a:rPr>
            </a:br>
            <a:r>
              <a:rPr lang="ru-RU" sz="4000" dirty="0" smtClean="0">
                <a:latin typeface="Verdana" pitchFamily="34" charset="0"/>
              </a:rPr>
              <a:t/>
            </a:r>
            <a:br>
              <a:rPr lang="ru-RU" sz="4000" dirty="0" smtClean="0">
                <a:latin typeface="Verdana" pitchFamily="34" charset="0"/>
              </a:rPr>
            </a:br>
            <a:r>
              <a:rPr lang="ru-RU" sz="4000" dirty="0" smtClean="0">
                <a:latin typeface="Verdana" pitchFamily="34" charset="0"/>
              </a:rPr>
              <a:t/>
            </a:r>
            <a:br>
              <a:rPr lang="ru-RU" sz="4000" dirty="0" smtClean="0">
                <a:latin typeface="Verdana" pitchFamily="34" charset="0"/>
              </a:rPr>
            </a:br>
            <a:r>
              <a:rPr lang="ru-RU" sz="4000" dirty="0" smtClean="0">
                <a:latin typeface="Verdana" pitchFamily="34" charset="0"/>
              </a:rPr>
              <a:t/>
            </a:r>
            <a:br>
              <a:rPr lang="ru-RU" sz="4000" dirty="0" smtClean="0">
                <a:latin typeface="Verdana" pitchFamily="34" charset="0"/>
              </a:rPr>
            </a:br>
            <a:r>
              <a:rPr lang="ru-RU" sz="4000" dirty="0" smtClean="0">
                <a:latin typeface="Verdana" pitchFamily="34" charset="0"/>
              </a:rPr>
              <a:t> </a:t>
            </a:r>
            <a:br>
              <a:rPr lang="ru-RU" sz="4000" dirty="0" smtClean="0">
                <a:latin typeface="Verdana" pitchFamily="34" charset="0"/>
              </a:rPr>
            </a:br>
            <a:r>
              <a:rPr lang="ru-RU" sz="4000" dirty="0" smtClean="0">
                <a:latin typeface="Verdana" pitchFamily="34" charset="0"/>
              </a:rPr>
              <a:t/>
            </a:r>
            <a:br>
              <a:rPr lang="ru-RU" sz="4000" dirty="0" smtClean="0">
                <a:latin typeface="Verdana" pitchFamily="34" charset="0"/>
              </a:rPr>
            </a:br>
            <a:r>
              <a:rPr lang="ru-RU" sz="4000" dirty="0" smtClean="0">
                <a:latin typeface="Verdana" pitchFamily="34" charset="0"/>
              </a:rPr>
              <a:t> 1632-1634 </a:t>
            </a:r>
            <a:r>
              <a:rPr lang="ru-RU" sz="4000" dirty="0" err="1" smtClean="0">
                <a:latin typeface="Verdana" pitchFamily="34" charset="0"/>
              </a:rPr>
              <a:t>гг</a:t>
            </a:r>
            <a:r>
              <a:rPr lang="ru-RU" sz="4000" dirty="0" smtClean="0">
                <a:latin typeface="Verdana" pitchFamily="34" charset="0"/>
              </a:rPr>
              <a:t> Смоленская </a:t>
            </a:r>
            <a:r>
              <a:rPr lang="ru-RU" sz="4000" b="1" dirty="0" smtClean="0">
                <a:latin typeface="Verdana" pitchFamily="34" charset="0"/>
              </a:rPr>
              <a:t>война </a:t>
            </a:r>
            <a:br>
              <a:rPr lang="ru-RU" sz="4000" b="1" dirty="0" smtClean="0">
                <a:latin typeface="Verdana" pitchFamily="34" charset="0"/>
              </a:rPr>
            </a:br>
            <a:endParaRPr lang="ru-RU" sz="4000" b="1" dirty="0">
              <a:latin typeface="Verdana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1643050"/>
            <a:ext cx="185738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Причины: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6050" y="1428736"/>
            <a:ext cx="5715040" cy="1143008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Вернуть русские земли (прежде всего Смоленск), захваченные Польшей в период Смутного времени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3214686"/>
            <a:ext cx="170021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Повод к войне: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2928934"/>
            <a:ext cx="5715040" cy="1500198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смерть 30 апреля 1632 г. польского короля Сигизмунда III и истечение 1 июня 1632 г. срока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Деулинского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перемирия с Польшей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596" y="5072074"/>
            <a:ext cx="178595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цель войны: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86050" y="4857760"/>
            <a:ext cx="5715040" cy="1500198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Возвращение Смоленска и Дорогобужа с последующим присоединением всего Смоленского края к России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4282" y="214290"/>
            <a:ext cx="3929090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Командование русской армией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4071942"/>
            <a:ext cx="24096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Боярин Шеин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Михаил Борисович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http://gvzm-nasledie.ru/wp/wp-content/uploads/Smolenskij-voevoda-boyarin-Mihail-Borislvich-SHe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142984"/>
            <a:ext cx="2055862" cy="2772000"/>
          </a:xfrm>
          <a:prstGeom prst="round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14348" y="5000636"/>
            <a:ext cx="2786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Окольничий Измайлов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Артемий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Васильевич</a:t>
            </a:r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72000" y="214290"/>
            <a:ext cx="3929090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Командование польской армией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29190" y="4429132"/>
            <a:ext cx="23437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Король Польши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Владислав IV Ваза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2" name="Picture 4" descr="http://tovarischevo.ucoz.ru/Prosvewenie/Smuta/Wladyslaw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142984"/>
            <a:ext cx="2490750" cy="324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5000628" y="5072074"/>
            <a:ext cx="2518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гетман литовский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Кристоф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Радзивилл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Юрий\Desktop\Smolenskaya_voyna__16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7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Юрий\Desktop\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607</TotalTime>
  <Words>425</Words>
  <Application>Microsoft Office PowerPoint</Application>
  <PresentationFormat>Экран (4:3)</PresentationFormat>
  <Paragraphs>86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Аспект</vt:lpstr>
      <vt:lpstr>Внешняя политика России в XVII в</vt:lpstr>
      <vt:lpstr>Слайд 2</vt:lpstr>
      <vt:lpstr>Слайд 3</vt:lpstr>
      <vt:lpstr>Слайд 4</vt:lpstr>
      <vt:lpstr>Слайд 5</vt:lpstr>
      <vt:lpstr>        1632-1634 гг Смоленская война 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Внешняя политика</dc:title>
  <dc:creator>Customer</dc:creator>
  <cp:lastModifiedBy>Юрий</cp:lastModifiedBy>
  <cp:revision>65</cp:revision>
  <dcterms:created xsi:type="dcterms:W3CDTF">2014-01-16T13:19:18Z</dcterms:created>
  <dcterms:modified xsi:type="dcterms:W3CDTF">2022-08-09T11:04:07Z</dcterms:modified>
</cp:coreProperties>
</file>