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1"/>
  </p:notesMasterIdLst>
  <p:sldIdLst>
    <p:sldId id="256" r:id="rId3"/>
    <p:sldId id="270" r:id="rId4"/>
    <p:sldId id="271" r:id="rId5"/>
    <p:sldId id="272" r:id="rId6"/>
    <p:sldId id="293" r:id="rId7"/>
    <p:sldId id="273" r:id="rId8"/>
    <p:sldId id="294" r:id="rId9"/>
    <p:sldId id="281" r:id="rId10"/>
    <p:sldId id="295" r:id="rId11"/>
    <p:sldId id="282" r:id="rId12"/>
    <p:sldId id="283" r:id="rId13"/>
    <p:sldId id="265" r:id="rId14"/>
    <p:sldId id="286" r:id="rId15"/>
    <p:sldId id="266" r:id="rId16"/>
    <p:sldId id="284" r:id="rId17"/>
    <p:sldId id="259" r:id="rId18"/>
    <p:sldId id="258" r:id="rId19"/>
    <p:sldId id="260" r:id="rId20"/>
    <p:sldId id="296" r:id="rId21"/>
    <p:sldId id="261" r:id="rId22"/>
    <p:sldId id="275" r:id="rId23"/>
    <p:sldId id="276" r:id="rId24"/>
    <p:sldId id="297" r:id="rId25"/>
    <p:sldId id="298" r:id="rId26"/>
    <p:sldId id="274" r:id="rId27"/>
    <p:sldId id="267" r:id="rId28"/>
    <p:sldId id="279" r:id="rId29"/>
    <p:sldId id="28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6600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48" autoAdjust="0"/>
    <p:restoredTop sz="94660"/>
  </p:normalViewPr>
  <p:slideViewPr>
    <p:cSldViewPr>
      <p:cViewPr varScale="1">
        <p:scale>
          <a:sx n="102" d="100"/>
          <a:sy n="102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35F45-E1E2-4AE6-A51A-073D4CAE00A7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B6E26-FBF8-4F8F-9001-3CC269E96E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8569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B6E26-FBF8-4F8F-9001-3CC269E96E85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2633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5595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707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7911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0051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6208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3350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908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4781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5219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0582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596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83E1DA7-D9C5-462A-B98B-F314ABD264A5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89AAB79-3439-4DD7-B4CD-02BD08BAF9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50;&#1072;&#1074;&#1082;&#1072;&#1079;&#1089;&#1082;&#1072;&#1103;%20&#1074;&#1086;&#1081;&#1085;&#1072;.avi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7167" y="3694442"/>
            <a:ext cx="21907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6851" y="3140968"/>
            <a:ext cx="3027147" cy="3140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35587" y="3933056"/>
            <a:ext cx="3644406" cy="220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817000" y="0"/>
            <a:ext cx="4327000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71736" y="1"/>
            <a:ext cx="178605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090130" y="2572075"/>
            <a:ext cx="6937982" cy="1459908"/>
          </a:xfrm>
          <a:prstGeom prst="rect">
            <a:avLst/>
          </a:prstGeom>
          <a:ln w="76200">
            <a:noFill/>
            <a:miter lim="800000"/>
            <a:headEnd/>
            <a:tailEnd/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Внешняя политика Николая </a:t>
            </a:r>
            <a:r>
              <a:rPr lang="en-US" b="1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b="1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             </a:t>
            </a:r>
            <a:endParaRPr lang="en-US" b="1" dirty="0" smtClean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4" descr="http://900igr.net/datai/istorija/Politika-Nikolaja-1/0005-006-Dejatelnost-mnogochislennykh-sekretnykh-komitetov-i-reforma-P.-D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578007"/>
            <a:ext cx="1589997" cy="208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498467" y="5882919"/>
            <a:ext cx="7853364" cy="6651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eaLnBrk="1" hangingPunct="1"/>
            <a:r>
              <a:rPr lang="en-US" sz="2400" b="1" dirty="0" err="1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Основные</a:t>
            </a:r>
            <a:r>
              <a:rPr lang="en-US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направления</a:t>
            </a:r>
            <a:r>
              <a:rPr lang="en-US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в</a:t>
            </a:r>
            <a:r>
              <a:rPr lang="ru-RU" sz="2400" b="1" dirty="0" err="1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нешн</a:t>
            </a:r>
            <a:r>
              <a:rPr lang="en-US" sz="2400" b="1" dirty="0" err="1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ей</a:t>
            </a:r>
            <a:r>
              <a:rPr lang="ru-RU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политик</a:t>
            </a:r>
            <a:r>
              <a:rPr lang="en-US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Николая </a:t>
            </a:r>
            <a:r>
              <a:rPr lang="en-US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I</a:t>
            </a:r>
            <a:endParaRPr lang="ru-RU" sz="2400" b="1" dirty="0" smtClean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7504" y="691662"/>
            <a:ext cx="2880320" cy="1297178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Борьба 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революционной 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опасностью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 Европе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6488730" y="2424814"/>
            <a:ext cx="2472056" cy="1116922"/>
          </a:xfrm>
          <a:prstGeom prst="rect">
            <a:avLst/>
          </a:prstGeom>
          <a:noFill/>
          <a:ln w="7620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1826-1828 гг. -</a:t>
            </a: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русско-</a:t>
            </a:r>
            <a:endParaRPr lang="en-US" sz="2000" b="1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иранская </a:t>
            </a:r>
            <a:r>
              <a:rPr lang="ru-RU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война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203849" y="3300150"/>
            <a:ext cx="3078906" cy="733425"/>
          </a:xfrm>
          <a:prstGeom prst="rect">
            <a:avLst/>
          </a:prstGeom>
          <a:noFill/>
          <a:ln w="7620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1828-1829 гг. -</a:t>
            </a:r>
          </a:p>
          <a:p>
            <a:pPr algn="ctr"/>
            <a:r>
              <a:rPr lang="ru-RU" sz="2000" b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русско-турецкая война</a:t>
            </a:r>
          </a:p>
        </p:txBody>
      </p:sp>
      <p:sp>
        <p:nvSpPr>
          <p:cNvPr id="3079" name="Rectangle 10"/>
          <p:cNvSpPr>
            <a:spLocks noChangeArrowheads="1"/>
          </p:cNvSpPr>
          <p:nvPr/>
        </p:nvSpPr>
        <p:spPr bwMode="auto">
          <a:xfrm>
            <a:off x="107504" y="2041726"/>
            <a:ext cx="2880320" cy="2554545"/>
          </a:xfrm>
          <a:prstGeom prst="rect">
            <a:avLst/>
          </a:prstGeom>
          <a:noFill/>
          <a:ln w="7620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183</a:t>
            </a:r>
            <a:r>
              <a:rPr lang="en-US" sz="20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20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г.</a:t>
            </a:r>
            <a:r>
              <a:rPr lang="ru-RU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– подавление польского</a:t>
            </a:r>
          </a:p>
          <a:p>
            <a:pPr algn="ctr"/>
            <a:r>
              <a:rPr lang="ru-RU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восстания</a:t>
            </a:r>
          </a:p>
          <a:p>
            <a:pPr algn="ctr"/>
            <a:r>
              <a:rPr lang="ru-RU" sz="20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1849 г.</a:t>
            </a:r>
            <a:r>
              <a:rPr lang="ru-RU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– подавление </a:t>
            </a:r>
            <a:r>
              <a:rPr lang="en-US" sz="2000" b="1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революции</a:t>
            </a:r>
            <a:r>
              <a:rPr lang="en-US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Венгрии</a:t>
            </a:r>
            <a:endParaRPr lang="ru-RU" sz="2000" b="1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b="1" i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(«Жандарм Европы»)</a:t>
            </a:r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6488730" y="1675013"/>
            <a:ext cx="2472056" cy="733425"/>
          </a:xfrm>
          <a:prstGeom prst="rect">
            <a:avLst/>
          </a:prstGeom>
          <a:noFill/>
          <a:ln w="7620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1817-1864 гг. -</a:t>
            </a:r>
          </a:p>
          <a:p>
            <a:pPr algn="ctr"/>
            <a:r>
              <a:rPr lang="ru-RU" sz="2000" b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Кавказская война</a:t>
            </a:r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3212159" y="4033575"/>
            <a:ext cx="3070595" cy="709613"/>
          </a:xfrm>
          <a:prstGeom prst="rect">
            <a:avLst/>
          </a:prstGeom>
          <a:noFill/>
          <a:ln w="7620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1853-1856 гг. -</a:t>
            </a:r>
          </a:p>
          <a:p>
            <a:pPr algn="ctr"/>
            <a:r>
              <a:rPr lang="ru-RU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Крымская война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471399" y="691662"/>
            <a:ext cx="2489387" cy="972344"/>
          </a:xfrm>
          <a:prstGeom prst="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асширение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влияния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Кавказе</a:t>
            </a: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61516" y="5585400"/>
            <a:ext cx="8640960" cy="867936"/>
          </a:xfrm>
          <a:prstGeom prst="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1830-1840-е гг. -</a:t>
            </a:r>
            <a:r>
              <a:rPr lang="en-US" sz="2000" b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орьба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Англией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сферы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влияния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Кавказе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 в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Средней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Азии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Причерноморье</a:t>
            </a: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03849" y="691662"/>
            <a:ext cx="3102206" cy="2554545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000" b="1" u="sng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Восточный </a:t>
            </a:r>
            <a:r>
              <a:rPr lang="ru-RU" sz="2000" b="1" u="sng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вопрос</a:t>
            </a:r>
            <a:r>
              <a:rPr lang="en-US" sz="2000" b="1" u="sng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sz="2000" b="1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Tx/>
              <a:buChar char="-"/>
            </a:pPr>
            <a:r>
              <a:rPr lang="ru-RU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ослабление Турции</a:t>
            </a:r>
            <a:endParaRPr lang="en-US" sz="2000" b="1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Tx/>
              <a:buChar char="-"/>
            </a:pPr>
            <a:r>
              <a:rPr lang="en-US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</a:t>
            </a:r>
            <a:r>
              <a:rPr lang="ru-RU" sz="2000" b="1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свободительное</a:t>
            </a:r>
            <a:r>
              <a:rPr lang="en-US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д</a:t>
            </a:r>
            <a:r>
              <a:rPr lang="ru-RU" sz="2000" b="1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вижение</a:t>
            </a:r>
            <a:r>
              <a:rPr lang="en-US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б</a:t>
            </a:r>
            <a:r>
              <a:rPr lang="ru-RU" sz="2000" b="1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алканских</a:t>
            </a:r>
            <a:r>
              <a:rPr lang="ru-RU" sz="20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народов</a:t>
            </a:r>
            <a:endParaRPr lang="en-US" sz="2000" b="1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buFontTx/>
              <a:buChar char="-"/>
            </a:pPr>
            <a:r>
              <a:rPr lang="en-US" sz="2000" b="1" dirty="0" err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борьба</a:t>
            </a:r>
            <a:r>
              <a:rPr lang="en-US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за</a:t>
            </a:r>
            <a:r>
              <a:rPr lang="en-US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проливы</a:t>
            </a:r>
            <a:r>
              <a:rPr lang="en-US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en-US" sz="2000" b="1" dirty="0" err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Босфор</a:t>
            </a:r>
            <a:r>
              <a:rPr lang="en-US" sz="20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Дарданеллы</a:t>
            </a:r>
            <a:endParaRPr lang="ru-RU" sz="2000" b="1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06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10243" grpId="0" animBg="1"/>
      <p:bldP spid="10246" grpId="0" animBg="1"/>
      <p:bldP spid="10247" grpId="0" animBg="1"/>
      <p:bldP spid="3079" grpId="0" animBg="1"/>
      <p:bldP spid="10251" grpId="0" animBg="1"/>
      <p:bldP spid="10252" grpId="0" animBg="1"/>
      <p:bldP spid="2" grpId="0" animBg="1"/>
      <p:bldP spid="19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К.В.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Нессельроде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министр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иностранных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дел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России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1822-1856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.).</a:t>
            </a:r>
            <a:endParaRPr lang="ru-RU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5976" y="2492896"/>
            <a:ext cx="4546848" cy="2620888"/>
          </a:xfrm>
          <a:ln w="76200">
            <a:solidFill>
              <a:srgbClr val="C00000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Главная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цель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противодействие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европейскому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революционному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движению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upload.wikimedia.org/wikipedia/commons/6/62/Karl_Nesselrode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9375"/>
            <a:ext cx="3767613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590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8098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1830-1831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–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восстание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Польше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9104" y="836712"/>
            <a:ext cx="3672408" cy="5904656"/>
          </a:xfrm>
          <a:ln w="76200"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оябрь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1830 г. -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захват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повстанцами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власти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Варшаве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главе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А.А.Чарторыйским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ачалась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русско-польская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война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(1830-1831).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ентябрь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1831 г. –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штурм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взятие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Варшавы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русскими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войсками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главе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 И.Ф.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Паскевичем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Результаты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Польского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восстания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тмена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польской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Конституции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граничение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польской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автономии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young.rzd.ru/dbmm/images/41/4080/366574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84692"/>
            <a:ext cx="2449147" cy="3118480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4674" y="4872508"/>
            <a:ext cx="2400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А.А.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Чарторыйский</a:t>
            </a:r>
            <a:endParaRPr lang="ru-RU" dirty="0"/>
          </a:p>
        </p:txBody>
      </p:sp>
      <p:pic>
        <p:nvPicPr>
          <p:cNvPr id="2052" name="Picture 4" descr="http://sr.gallerix.ru/797322277/_EX/317254638/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7785" y="1052736"/>
            <a:ext cx="2391439" cy="3118481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4067" y="4299428"/>
            <a:ext cx="1827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И.Ф.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Паскевич</a:t>
            </a:r>
            <a:endParaRPr lang="ru-RU" dirty="0"/>
          </a:p>
        </p:txBody>
      </p:sp>
      <p:pic>
        <p:nvPicPr>
          <p:cNvPr id="4098" name="Picture 2" descr="http://img.istpravda.com.ua/images/doc/2/3/2300198-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72508"/>
            <a:ext cx="2463446" cy="1601240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5139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830-1831-Polskoe-vosstanie.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554594" cy="702656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43"/>
            <a:ext cx="9144000" cy="494801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1848-1849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–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революции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Европе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95736" y="1881136"/>
            <a:ext cx="6812813" cy="4104457"/>
          </a:xfrm>
          <a:ln w="76200"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евраль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1848 г. 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разрыв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дипломатических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отношений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революционной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Францией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арт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1848 г. 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выступление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Николая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I с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манифестом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о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необходимости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решительной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борьбы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смутой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” (“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международный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жандарм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”).</a:t>
            </a:r>
          </a:p>
          <a:p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Введение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русских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войск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Молдавию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Валахию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1849 г. –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разгром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революции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Венгрии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тремление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недопустить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создания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сильного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немецкого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государства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Центральной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Европе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оддержка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освободительного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движения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славянских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народов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против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Османской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империи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500" y="548680"/>
            <a:ext cx="8928992" cy="1152128"/>
          </a:xfrm>
          <a:prstGeom prst="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орьба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Николая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 с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революциями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Европе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согласно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принципам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Венской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системы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усиление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влияния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России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международной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арене</a:t>
            </a:r>
            <a:r>
              <a:rPr lang="en-US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3508" y="6093296"/>
            <a:ext cx="8856984" cy="764704"/>
          </a:xfrm>
          <a:prstGeom prst="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Усиление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России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Европе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вызвало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обеспокоенность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многих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европейских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государств</a:t>
            </a:r>
            <a:r>
              <a:rPr lang="en-US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http://img.istpravda.com.ua/images/doc/7/e/7e4b0e4-mykol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407" y="1916832"/>
            <a:ext cx="1916038" cy="2448272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8052" y="4581128"/>
            <a:ext cx="1286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Николай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4191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 build="p" animBg="1"/>
      <p:bldP spid="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-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775"/>
            <a:ext cx="3096344" cy="1584176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1817-1864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–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Кавказская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война</a:t>
            </a:r>
            <a:endParaRPr lang="ru-RU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47864" y="0"/>
            <a:ext cx="5688632" cy="6858000"/>
          </a:xfrm>
          <a:ln w="76200">
            <a:solidFill>
              <a:srgbClr val="C0000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результате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присоединения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Грузии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части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Армении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Азербайджана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народы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Северного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Кавказа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оказались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окруженными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российскими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владениями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отказались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подчинятьс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российским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законам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прекратить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грабительские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набеги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соседей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работорговлю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):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еченцы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агестанцы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еркесы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дыгейцы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бхазы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орьбу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горцами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начинает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генерал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А.П.Ермолов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оходы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против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горцев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ереселял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горцев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рорубал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лесах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просеки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озводил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укрепленные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пункты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од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страхом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смерти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запретил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работорговлю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6401" y="6548516"/>
            <a:ext cx="2428892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Ермолов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А.П.  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http://upload.wikimedia.org/wikipedia/commons/3/30/Zkharov-Yermolov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79512" y="1700808"/>
            <a:ext cx="3024336" cy="4664833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cs5410.userapi.com/v5410591/4c3/5f2fq5oMTi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267702"/>
            <a:ext cx="2369071" cy="1778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9210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Юрий\Documents\работа\2017-2018 учебный год\11 класс\история\егэ история\Материал по егэ история\4. Импенрия\19 век\Кавказская война 1817-1864 годо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687068" cy="66035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635896" y="514900"/>
            <a:ext cx="5400600" cy="6048671"/>
          </a:xfrm>
          <a:ln w="76200">
            <a:solidFill>
              <a:srgbClr val="C00000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ru-RU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опротивление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горцев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приобрело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характер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национально-освободительной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борьбы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оявляется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мусульманское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учение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мюридизм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(“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путь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спасению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”) о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священной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войне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против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неверных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1834 г.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создание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религиозного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государства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имамат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территории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Чечни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части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Дагестана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главе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Шамилем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омощь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горцам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оказывали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Турция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Англия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http://i015.radikal.ru/1101/99/0e1c8bb7712e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141" y="1700808"/>
            <a:ext cx="3351915" cy="4464496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0141" y="6378905"/>
            <a:ext cx="3351915" cy="369332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  <a:hlinkClick r:id="rId3" action="ppaction://hlinkfile"/>
              </a:rPr>
              <a:t>Имам Шамиль (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  <a:hlinkClick r:id="rId3" action="ppaction://hlinkfile"/>
              </a:rPr>
              <a:t>1797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  <a:hlinkClick r:id="rId3" action="ppaction://hlinkfile"/>
              </a:rPr>
              <a:t>-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  <a:hlinkClick r:id="rId3" action="ppaction://hlinkfile"/>
              </a:rPr>
              <a:t>1871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  <a:hlinkClick r:id="rId3" action="ppaction://hlinkfile"/>
              </a:rPr>
              <a:t>) 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07504" y="7775"/>
            <a:ext cx="3096344" cy="158417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1817-1864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–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Кавказская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война</a:t>
            </a:r>
            <a:endParaRPr lang="ru-RU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315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101145" y="104834"/>
            <a:ext cx="5960570" cy="3828222"/>
          </a:xfrm>
          <a:ln w="76200">
            <a:solidFill>
              <a:srgbClr val="C00000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ru-RU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1840-х годах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Шамиль одержал ряд крупных побед над русскими войсками. </a:t>
            </a:r>
            <a:endParaRPr lang="en-US" sz="2400" b="1" dirty="0">
              <a:ln w="1905"/>
              <a:solidFill>
                <a:srgbClr val="0000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1850‑х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годах движение Шамиля пошло на спад. </a:t>
            </a:r>
          </a:p>
          <a:p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Накануне Крымской войны </a:t>
            </a:r>
            <a:r>
              <a:rPr lang="en-US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</a:t>
            </a:r>
            <a:r>
              <a:rPr lang="ru-RU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1853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1856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</a:t>
            </a:r>
            <a:r>
              <a:rPr lang="en-US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г.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Шамиль в расчете на помощь Великобритании и Турции активизировал свои действия, но потерпел неудачу.</a:t>
            </a:r>
          </a:p>
          <a:p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1859 г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 –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разгром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горцев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русскими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войсками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князя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Барятинского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и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сдача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ru-RU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Шамил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я в </a:t>
            </a:r>
            <a:r>
              <a:rPr lang="en-US" sz="2400" b="1" dirty="0" err="1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плен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endParaRPr lang="en-US" sz="24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http://www.opoccuu.com/bart1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653" y="1844822"/>
            <a:ext cx="2753038" cy="344546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33464" y="5453560"/>
            <a:ext cx="2429416" cy="504056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И.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Барятинский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0" y="104834"/>
            <a:ext cx="3096344" cy="158417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1817-1864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–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Кавказская</a:t>
            </a:r>
            <a:r>
              <a:rPr lang="en-US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война</a:t>
            </a:r>
            <a:endParaRPr lang="ru-RU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http://cs5878.userapi.com/v5878642/261/y9WnUvkvnkQ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88368"/>
            <a:ext cx="3672408" cy="2716369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713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3851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1826-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18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28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гг.</a:t>
            </a:r>
            <a:r>
              <a:rPr lang="en-US" sz="2400" b="1" dirty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– </a:t>
            </a:r>
          </a:p>
          <a:p>
            <a:pPr algn="ctr"/>
            <a:r>
              <a:rPr lang="ru-RU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</a:t>
            </a:r>
            <a:r>
              <a:rPr lang="en-US" sz="2400" b="1" dirty="0" err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усско</a:t>
            </a:r>
            <a:r>
              <a:rPr lang="en-US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-</a:t>
            </a:r>
            <a:r>
              <a:rPr lang="ru-RU" sz="2400" b="1" dirty="0" err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персидск</a:t>
            </a:r>
            <a:r>
              <a:rPr lang="en-US" sz="2400" b="1" dirty="0" err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ая</a:t>
            </a:r>
            <a:r>
              <a:rPr lang="en-US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война</a:t>
            </a:r>
            <a:endParaRPr lang="ru-RU" sz="2400" b="1" dirty="0" smtClean="0">
              <a:ln w="1905"/>
              <a:solidFill>
                <a:srgbClr val="C00000"/>
              </a:solidFill>
              <a:latin typeface="Arial" pitchFamily="34" charset="0"/>
              <a:ea typeface="Microsoft Sans Serif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30777"/>
            <a:ext cx="5220071" cy="203132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</a:t>
            </a:r>
            <a:r>
              <a:rPr lang="en-US" b="1" u="sng" dirty="0" err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ричины</a:t>
            </a:r>
            <a:r>
              <a:rPr lang="en-US" b="1" u="sng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:</a:t>
            </a:r>
          </a:p>
          <a:p>
            <a:pPr algn="ctr"/>
            <a:r>
              <a:rPr lang="ru-RU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Иран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, подстрекаемый Великобританией, </a:t>
            </a:r>
            <a:r>
              <a:rPr lang="ru-RU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систематически нарушал условия Гюлистанского мира 1813 г.</a:t>
            </a:r>
            <a:r>
              <a:rPr lang="en-US" b="1" dirty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,</a:t>
            </a:r>
            <a:endParaRPr lang="en-US" b="1" dirty="0" smtClean="0">
              <a:ln w="1905"/>
              <a:solidFill>
                <a:srgbClr val="0000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требовал </a:t>
            </a:r>
            <a:r>
              <a:rPr lang="ru-RU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возвращения отошедших к России территорий (Восточное Закавказье и западное побережье Каспийского моря).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43808" y="2239991"/>
            <a:ext cx="6286581" cy="64633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  <a:tab pos="449263" algn="l"/>
              </a:tabLst>
            </a:pPr>
            <a:r>
              <a:rPr lang="en-US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lang="ru-RU" b="1" dirty="0" err="1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есной</a:t>
            </a:r>
            <a:r>
              <a:rPr lang="ru-RU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1826</a:t>
            </a:r>
            <a:r>
              <a:rPr lang="en-US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г.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Иране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к </a:t>
            </a:r>
            <a:r>
              <a:rPr lang="en-US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власти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пришла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воинственная группа Аббас-Мирзы.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25826" y="3064210"/>
            <a:ext cx="6286581" cy="64633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16 июля 1826 </a:t>
            </a:r>
            <a:r>
              <a:rPr lang="en-US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г.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-  иранские войска без объявления войны вторглись </a:t>
            </a:r>
            <a:r>
              <a:rPr lang="en-US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на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российскую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территорию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867154" y="5949280"/>
            <a:ext cx="6276846" cy="64633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1827 г. 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к</a:t>
            </a:r>
            <a:r>
              <a:rPr lang="ru-RU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омандующим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русской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армией</a:t>
            </a:r>
            <a:r>
              <a:rPr lang="en-US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был назначен генерал И. Ф. Паскевич</a:t>
            </a:r>
            <a:endParaRPr lang="ru-RU" b="1" dirty="0" smtClean="0">
              <a:ln w="1905"/>
              <a:solidFill>
                <a:srgbClr val="0000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420" y="4581128"/>
            <a:ext cx="6286580" cy="1200329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b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13 сентября </a:t>
            </a:r>
            <a:r>
              <a:rPr lang="en-US" b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182</a:t>
            </a:r>
            <a:r>
              <a:rPr lang="ru-RU" b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6</a:t>
            </a:r>
            <a:r>
              <a:rPr lang="en-US" b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г. </a:t>
            </a:r>
            <a:r>
              <a:rPr lang="ru-RU" b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под Елизаветполем</a:t>
            </a:r>
            <a:r>
              <a:rPr lang="en-US" b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ru-RU" b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русские войска (8 тыс. чел.) разбили 35-тыс. армию Аббас-Мирзы и отбросили её остатки за р. Аракс. </a:t>
            </a:r>
            <a:r>
              <a:rPr lang="en-US" b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Дорога на Тегеран была открыта.</a:t>
            </a:r>
            <a:r>
              <a:rPr lang="ru-RU" b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endParaRPr lang="ru-RU" b="1" dirty="0" smtClean="0">
              <a:ln w="1905"/>
              <a:solidFill>
                <a:srgbClr val="000099"/>
              </a:solidFill>
              <a:latin typeface="Arial" pitchFamily="34" charset="0"/>
              <a:ea typeface="Microsoft Sans Serif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31879" y="6630501"/>
            <a:ext cx="2286016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Паскевич И.Ф.</a:t>
            </a:r>
            <a:endParaRPr lang="ru-RU" sz="1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9512" y="3645024"/>
            <a:ext cx="2428892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Ермолов</a:t>
            </a:r>
            <a:r>
              <a:rPr lang="en-US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А.П.  </a:t>
            </a:r>
            <a:endParaRPr lang="ru-RU" sz="1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://upload.wikimedia.org/wikipedia/commons/3/30/Zkharov-Yermolov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06514" y="1124744"/>
            <a:ext cx="2311381" cy="2457566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25827" y="3868434"/>
            <a:ext cx="6286580" cy="576064"/>
          </a:xfrm>
          <a:prstGeom prst="rect">
            <a:avLst/>
          </a:prstGeom>
          <a:solidFill>
            <a:schemeClr val="bg1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ойска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А.П.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Ермолова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освободили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захваченные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районы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перенесли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войну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территорию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Ирана</a:t>
            </a:r>
            <a:endParaRPr lang="ru-RU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4" descr="http://sr.gallerix.ru/797322277/_EX/317254638/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87540"/>
            <a:ext cx="2160239" cy="2576349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z-rus.ru/images/pic/history/16_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6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7160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4610217" y="722312"/>
            <a:ext cx="4421959" cy="5324535"/>
          </a:xfrm>
          <a:prstGeom prst="rect">
            <a:avLst/>
          </a:prstGeom>
          <a:ln w="76200">
            <a:solidFill>
              <a:srgbClr val="C00000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10 февраля 1828 - Туркманчайский договор. </a:t>
            </a:r>
            <a:endParaRPr lang="en-US" sz="2000" b="1" dirty="0" smtClean="0">
              <a:ln w="1905"/>
              <a:solidFill>
                <a:srgbClr val="C00000"/>
              </a:solidFill>
              <a:latin typeface="Arial" pitchFamily="34" charset="0"/>
              <a:ea typeface="Microsoft Sans Serif" pitchFamily="34" charset="0"/>
              <a:cs typeface="Arial" pitchFamily="34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Эриванское</a:t>
            </a: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и Нахичеванское ханства отошли к России. </a:t>
            </a:r>
            <a:endParaRPr lang="en-US" sz="2000" b="1" dirty="0" smtClean="0">
              <a:ln w="1905"/>
              <a:solidFill>
                <a:srgbClr val="000099"/>
              </a:solidFill>
              <a:latin typeface="Arial" pitchFamily="34" charset="0"/>
              <a:ea typeface="Microsoft Sans Serif" pitchFamily="34" charset="0"/>
              <a:cs typeface="Arial" pitchFamily="34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оссия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получила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исключительное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право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иметь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военный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флот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Каспии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И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ран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выплачивал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России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20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млн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руб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</a:t>
            </a:r>
          </a:p>
          <a:p>
            <a:pPr marL="0"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 err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Значение</a:t>
            </a:r>
            <a:r>
              <a:rPr lang="en-US" sz="20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: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b="1" dirty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Победы России избавили от ига иранских феодалов народы </a:t>
            </a: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Закавказья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А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нглии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был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нанесен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сильный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удар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Закавказье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У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России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развязаны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руки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отношении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Турции</a:t>
            </a:r>
            <a:r>
              <a:rPr lang="en-US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1030" name="Picture 6" descr="http://www.z-rus.ru/images/pic/history/16_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671" y="432252"/>
            <a:ext cx="4348826" cy="5904656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759" y="188640"/>
            <a:ext cx="2896073" cy="1512168"/>
          </a:xfrm>
          <a:ln w="76200"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орьба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России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Среднюю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Азию</a:t>
            </a:r>
            <a:endParaRPr lang="ru-RU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0"/>
            <a:ext cx="5842992" cy="6858000"/>
          </a:xfrm>
          <a:ln w="76200"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1830-е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уничтожена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ханская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власть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Казахстане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еверная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часть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Казахстана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разделена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округа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главе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русскими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чиновниками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1830-1840-е </a:t>
            </a:r>
            <a:r>
              <a:rPr lang="en-US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активное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строительство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укреплений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крепости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Копал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Верный</a:t>
            </a:r>
            <a:r>
              <a:rPr lang="en-US" sz="20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Алма-Ата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)).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орьба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Хивинским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Кокандским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Бухарским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ханствами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ru-RU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lang="en-US" sz="16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абеги</a:t>
            </a:r>
            <a:r>
              <a:rPr lang="en-US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русские</a:t>
            </a:r>
            <a:r>
              <a:rPr lang="en-US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16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торговые</a:t>
            </a:r>
            <a:r>
              <a:rPr lang="en-US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караваны</a:t>
            </a:r>
            <a:r>
              <a:rPr lang="en-US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/>
            <a:r>
              <a:rPr lang="ru-RU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</a:t>
            </a:r>
            <a:r>
              <a:rPr lang="en-US" sz="16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аботорговля</a:t>
            </a:r>
            <a:r>
              <a:rPr lang="en-US" sz="16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1839 г.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неудачный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поход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Оренбургского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генерал-губернатора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В.А.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Перовского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Хивинское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ханство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ильные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морозы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ассовые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заболевания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1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едостаток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корма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для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вердлюдов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Завоевание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Хивы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соседних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ней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территорий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было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отсрочено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несколько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десятков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лет</a:t>
            </a:r>
            <a:r>
              <a:rPr lang="en-US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http://img-fotki.yandex.ru/get/6309/41079626.25/0_825ab_d925020d_X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513" y="1904264"/>
            <a:ext cx="2651585" cy="3430181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5479159"/>
            <a:ext cx="23193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Оренбургский генерал-губернатор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В.А.ПЕРОВСКИЙ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405167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904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lang="ru-RU" sz="4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Microsoft Sans Serif" pitchFamily="34" charset="0"/>
                <a:cs typeface="Arial" pitchFamily="34" charset="0"/>
              </a:rPr>
              <a:t>Восточный вопрос.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64687" y="876372"/>
            <a:ext cx="5040560" cy="132343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Появление понятия «восточный вопрос» относится к концу </a:t>
            </a:r>
            <a:r>
              <a:rPr lang="en-US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XVIII </a:t>
            </a:r>
            <a:r>
              <a:rPr lang="ru-RU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в., в дипломатическую практику термин введен в 30-е гг. </a:t>
            </a:r>
            <a:r>
              <a:rPr lang="en-US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XIX</a:t>
            </a:r>
            <a:r>
              <a:rPr lang="ru-RU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в.</a:t>
            </a:r>
            <a:endParaRPr lang="ru-RU" sz="2000" b="1" dirty="0" smtClean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64687" y="2386898"/>
            <a:ext cx="5040560" cy="1200329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Факторы, обусловившие возникновение и дальнейшее обострение вопроса: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0967" y="3667675"/>
            <a:ext cx="2861185" cy="309634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03848" y="3717032"/>
            <a:ext cx="5832648" cy="3046988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Упадок Османской Империи</a:t>
            </a:r>
            <a:r>
              <a:rPr lang="en-US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400" b="1" dirty="0" smtClean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Рост 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национально-освободительного движения </a:t>
            </a:r>
            <a:r>
              <a:rPr lang="en-US" sz="2400" b="1" dirty="0" err="1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балканских</a:t>
            </a:r>
            <a:r>
              <a:rPr lang="en-US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народов 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против турок</a:t>
            </a: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2400" b="1" dirty="0" smtClean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Обострение 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противоречий между европейскими странами на Ближнем </a:t>
            </a:r>
            <a:r>
              <a:rPr lang="en-US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lang="ru-RU" sz="2400" b="1" dirty="0" err="1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остоке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400" b="1" dirty="0" err="1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вызванн</a:t>
            </a:r>
            <a:r>
              <a:rPr lang="en-US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е 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борьбой за раздел мира</a:t>
            </a: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400" b="1" dirty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026" name="Picture 2" descr="http://www.pinakoteka.zascianek.pl/Brandt/Images/Skladanie_sztandarow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920" y="1078938"/>
            <a:ext cx="3576937" cy="2241745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  <p:bldP spid="4" grpId="0" animBg="1"/>
      <p:bldP spid="5" grpId="0" animBg="1"/>
      <p:bldP spid="8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  <a:tab pos="914400" algn="l"/>
              </a:tabLst>
            </a:pPr>
            <a:r>
              <a:rPr lang="ru-RU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Microsoft Sans Serif" pitchFamily="34" charset="0"/>
                <a:cs typeface="Arial" pitchFamily="34" charset="0"/>
              </a:rPr>
              <a:t>Основные  этапы  развития  восточного вопроса: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556404"/>
            <a:ext cx="3406982" cy="7478970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9144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Восстание в Греции (1821-начало греческой революции).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9144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Война 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 Ираном </a:t>
            </a: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  (1826-1828).</a:t>
            </a:r>
            <a:endParaRPr lang="ru-RU" sz="2400" b="1" dirty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9144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Война 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 </a:t>
            </a: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Турцией    (1828-1829).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9144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Проблема проливов (Босфор и Дарданеллы).</a:t>
            </a:r>
            <a:endParaRPr lang="ru-RU" sz="2400" b="1" dirty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914400" algn="l"/>
              </a:tabLst>
            </a:pP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Крымская война             (1853-1856).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9144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Присоединение </a:t>
            </a:r>
            <a:r>
              <a:rPr lang="ru-RU" sz="24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Кавказа</a:t>
            </a:r>
            <a:r>
              <a:rPr lang="ru-RU" sz="24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400" b="1" dirty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27322" y="1000108"/>
            <a:ext cx="5059476" cy="469792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12" name="Овал 11"/>
          <p:cNvSpPr/>
          <p:nvPr/>
        </p:nvSpPr>
        <p:spPr>
          <a:xfrm>
            <a:off x="6786578" y="1785926"/>
            <a:ext cx="1000132" cy="92869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858148" y="1285860"/>
            <a:ext cx="1000132" cy="92869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6072206"/>
            <a:ext cx="8715404" cy="707886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  <a:tab pos="449263" algn="l"/>
              </a:tabLst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Microsoft Sans Serif" pitchFamily="34" charset="0"/>
                <a:cs typeface="Arial" pitchFamily="34" charset="0"/>
              </a:rPr>
              <a:t>1827 г. </a:t>
            </a:r>
            <a:r>
              <a:rPr lang="ru-RU" sz="2000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Microsoft Sans Serif" pitchFamily="34" charset="0"/>
                <a:cs typeface="Arial" pitchFamily="34" charset="0"/>
              </a:rPr>
              <a:t>– </a:t>
            </a:r>
            <a:r>
              <a:rPr lang="ru-RU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Microsoft Sans Serif" pitchFamily="34" charset="0"/>
                <a:cs typeface="Arial" pitchFamily="34" charset="0"/>
              </a:rPr>
              <a:t>разгром турецкого флота при Навари</a:t>
            </a:r>
            <a:r>
              <a:rPr lang="en-US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Microsoft Sans Serif" pitchFamily="34" charset="0"/>
                <a:cs typeface="Arial" pitchFamily="34" charset="0"/>
              </a:rPr>
              <a:t>н</a:t>
            </a:r>
            <a:r>
              <a:rPr lang="ru-RU" sz="2000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Microsoft Sans Serif" pitchFamily="34" charset="0"/>
                <a:cs typeface="Arial" pitchFamily="34" charset="0"/>
              </a:rPr>
              <a:t>е, что способствовало победе Греции в борьбе за независимость.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" y="0"/>
            <a:ext cx="3923928" cy="1077218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  <a:tab pos="914400" algn="l"/>
              </a:tabLst>
            </a:pPr>
            <a:r>
              <a:rPr lang="ru-RU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1821 г. - в</a:t>
            </a:r>
            <a:r>
              <a:rPr lang="ru-RU" sz="32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осстание в Греции.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67944" y="116632"/>
            <a:ext cx="4968552" cy="5632311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Восстание было жестоко подавлено Османской империей. </a:t>
            </a:r>
          </a:p>
          <a:p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 1824 г.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России попыталась вступиться за Грецию, но европейские государства ее не поддержали.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  <a:tab pos="449263" algn="l"/>
              </a:tabLst>
            </a:pPr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6 </a:t>
            </a: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августа </a:t>
            </a:r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1826 г. 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Николай объявил, что в </a:t>
            </a:r>
            <a:r>
              <a:rPr lang="en-US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</a:t>
            </a:r>
            <a:r>
              <a:rPr lang="ru-RU" b="1" dirty="0" err="1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урецких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делах Россия будет следовать собственным интересам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b="1" dirty="0" smtClean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  <a:tab pos="449263" algn="l"/>
              </a:tabLst>
            </a:pPr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23 </a:t>
            </a:r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марта 1826 </a:t>
            </a:r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г.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– подписание протокола между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Англией и Россией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об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обязательстве посредничества между султаном и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греками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(к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протоколу присоединилась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Франция): 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449263" algn="l"/>
              </a:tabLst>
            </a:pP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Соглашение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 «коллективной защите» интересов Греции. </a:t>
            </a:r>
            <a:endParaRPr lang="ru-RU" b="1" dirty="0" smtClean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  <a:tab pos="449263" algn="l"/>
              </a:tabLst>
            </a:pP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Султану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– ультиматум о предоставлении Греции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автономии.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  <a:tab pos="449263" algn="l"/>
              </a:tabLst>
            </a:pP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Османская империя отвергла ультиматум</a:t>
            </a:r>
            <a:r>
              <a:rPr lang="en-US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 </a:t>
            </a:r>
            <a:r>
              <a:rPr lang="en-US" b="1" dirty="0" err="1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три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державы начали военные </a:t>
            </a:r>
            <a:r>
              <a:rPr lang="ru-RU" b="1" dirty="0" smtClean="0">
                <a:ln w="1905"/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действия против нее.</a:t>
            </a:r>
            <a:endParaRPr lang="ru-RU" b="1" dirty="0">
              <a:ln w="1905"/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968" y="1196752"/>
            <a:ext cx="3619762" cy="2286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272" y="3519064"/>
            <a:ext cx="3619762" cy="2357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 animBg="1"/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рий\Desktop\загруже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8640" y="0"/>
            <a:ext cx="6715299" cy="6858000"/>
          </a:xfrm>
          <a:prstGeom prst="rect">
            <a:avLst/>
          </a:prstGeom>
          <a:noFill/>
        </p:spPr>
      </p:pic>
      <p:pic>
        <p:nvPicPr>
          <p:cNvPr id="2052" name="Picture 4" descr="C:\Users\Юрий\Desktop\15098924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7875" y="2060848"/>
            <a:ext cx="4806125" cy="40946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0"/>
            <a:ext cx="6768752" cy="584775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  <a:tab pos="914400" algn="l"/>
              </a:tabLst>
            </a:pPr>
            <a:r>
              <a:rPr lang="ru-RU" sz="32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Война с Турцией (1828-1829гг.)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901349"/>
            <a:ext cx="8784976" cy="461665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14 </a:t>
            </a:r>
            <a:r>
              <a:rPr lang="ru-RU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апр</a:t>
            </a:r>
            <a:r>
              <a:rPr lang="en-US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еля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1828</a:t>
            </a:r>
            <a:r>
              <a:rPr lang="en-US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г.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lang="en-US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Россия</a:t>
            </a:r>
            <a:r>
              <a:rPr lang="en-US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объявила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войн</a:t>
            </a:r>
            <a:r>
              <a:rPr lang="en-US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Турци</a:t>
            </a:r>
            <a:r>
              <a:rPr lang="en-US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1" y="1700808"/>
            <a:ext cx="8784977" cy="156966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Англ</a:t>
            </a:r>
            <a:r>
              <a:rPr lang="en-US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ия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и Франция заявили о нейтралитете, но фактически поддержали Турцию, </a:t>
            </a:r>
          </a:p>
          <a:p>
            <a:pPr lvl="0" indent="45720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Австрия помогала ей оружием, а на границе с Россией демонстративно выставила свои войска.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79513" y="5589240"/>
            <a:ext cx="8784976" cy="914400"/>
          </a:xfrm>
          <a:prstGeom prst="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оевые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действия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развернулись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Балканах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Кавказе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4807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Боевые действия на Балканах.</a:t>
            </a:r>
            <a:endParaRPr lang="ru-RU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http://www.172ir.kiev.ua/forum/download/file.php?id=9173&amp;t=1&amp;sid=2d751e16fd201d415aaa397894424c5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364" y="1024281"/>
            <a:ext cx="2227631" cy="2620743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4295" y="3317775"/>
            <a:ext cx="2428875" cy="344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В</a:t>
            </a:r>
            <a:r>
              <a:rPr lang="en-US" b="1" dirty="0" err="1" smtClean="0">
                <a:solidFill>
                  <a:srgbClr val="C00000"/>
                </a:solidFill>
              </a:rPr>
              <a:t>итгенштейн</a:t>
            </a:r>
            <a:r>
              <a:rPr lang="en-US" b="1" dirty="0" smtClean="0">
                <a:solidFill>
                  <a:srgbClr val="C00000"/>
                </a:solidFill>
              </a:rPr>
              <a:t> П.Х.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73170" y="1024282"/>
            <a:ext cx="6391318" cy="549655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1828 г. </a:t>
            </a:r>
            <a:r>
              <a:rPr lang="ru-RU" sz="2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- 100-тысячная </a:t>
            </a: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армия </a:t>
            </a:r>
            <a:r>
              <a:rPr lang="ru-RU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П.Х.Витгенштейна</a:t>
            </a: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Вступила в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Валахию и 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Молдавию, перешла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Дунай 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Захватила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ряд крепостей на территории 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Болгарии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Турки оказали ожесточенное </a:t>
            </a:r>
            <a:r>
              <a:rPr lang="ru-RU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сопративление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1829 г. </a:t>
            </a:r>
            <a:r>
              <a:rPr lang="ru-RU" sz="2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армия </a:t>
            </a:r>
            <a:r>
              <a:rPr lang="ru-RU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И.И</a:t>
            </a: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Дибича: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Преодолела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Балканские горы </a:t>
            </a:r>
            <a:endParaRPr lang="ru-RU" sz="2400" b="1" dirty="0" smtClean="0">
              <a:ln w="1905"/>
              <a:solidFill>
                <a:srgbClr val="0000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Захватила </a:t>
            </a:r>
            <a:r>
              <a:rPr lang="ru-RU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Адрианополь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Разгромила остатки турецкой армии (дорога на Константинополь была открыта).</a:t>
            </a:r>
          </a:p>
        </p:txBody>
      </p:sp>
      <p:pic>
        <p:nvPicPr>
          <p:cNvPr id="10" name="Picture 4" descr="http://www.runivers.ru/upload/iblock/577/Dibich_II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364" y="3840063"/>
            <a:ext cx="2206574" cy="2536755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10364" y="6520834"/>
            <a:ext cx="2079124" cy="3345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ибич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И.И.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469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uiExpand="1" build="p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sr.gallerix.ru/797322277/_EX/317254638/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3092" y="1124744"/>
            <a:ext cx="4215126" cy="5027053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6459025"/>
            <a:ext cx="3672408" cy="3178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И.Ф.Паскевич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Боевые действия на Кавказе.</a:t>
            </a:r>
            <a:endParaRPr lang="ru-RU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1066243"/>
            <a:ext cx="4320480" cy="4739021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11-тысячный отряд </a:t>
            </a:r>
            <a:r>
              <a:rPr lang="ru-RU" sz="2400" b="1" dirty="0" err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И.Ф.</a:t>
            </a:r>
            <a:r>
              <a:rPr lang="ru-RU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Паскевича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занял крепости 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Карс, </a:t>
            </a:r>
            <a:r>
              <a:rPr lang="ru-RU" sz="2400" b="1" dirty="0" err="1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Ардаган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400" b="1" dirty="0" err="1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Баязет</a:t>
            </a:r>
            <a:r>
              <a:rPr lang="ru-RU" sz="2400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400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Арзерум</a:t>
            </a:r>
            <a:r>
              <a:rPr lang="ru-RU" sz="2400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Анапа, </a:t>
            </a:r>
            <a:r>
              <a:rPr lang="ru-RU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Сухум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-Кале, Поти.</a:t>
            </a:r>
          </a:p>
        </p:txBody>
      </p:sp>
    </p:spTree>
    <p:extLst>
      <p:ext uri="{BB962C8B-B14F-4D97-AF65-F5344CB8AC3E}">
        <p14:creationId xmlns:p14="http://schemas.microsoft.com/office/powerpoint/2010/main" xmlns="" val="325518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Юрий\Documents\работа\2017-2018 учебный год\11 класс\история\Материал по егэ история\4. Импенрия\19 век\Русско-турецкая война 1828-1829 годо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7740352" cy="68654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рий\Desktop\1280px-Aivazovsky,_Brig_Mercury_Attacked_by_Two_Turkish_Ships_18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207853" cy="5805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85883" y="95207"/>
            <a:ext cx="5466548" cy="400110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Сентябрь 1829 г. – </a:t>
            </a:r>
            <a:r>
              <a:rPr lang="ru-RU" sz="2000" b="1" dirty="0" err="1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Адрианопольский</a:t>
            </a:r>
            <a:r>
              <a:rPr lang="ru-RU" sz="2000" b="1" dirty="0" smtClean="0">
                <a:ln w="1905"/>
                <a:solidFill>
                  <a:srgbClr val="C00000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мир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85883" y="620688"/>
            <a:ext cx="5478961" cy="4247317"/>
          </a:xfrm>
          <a:prstGeom prst="rect">
            <a:avLst/>
          </a:prstGeom>
          <a:ln w="762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Россия получила: 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Устье Дуная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(южную </a:t>
            </a:r>
            <a:r>
              <a:rPr lang="ru-RU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часть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Бессарабии). </a:t>
            </a:r>
            <a:endParaRPr lang="ru-RU" b="1" dirty="0">
              <a:ln w="1905"/>
              <a:solidFill>
                <a:srgbClr val="0000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Восточное побережье Черного моря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 устья </a:t>
            </a:r>
            <a:r>
              <a:rPr lang="ru-RU" b="1" dirty="0" err="1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р.Кубань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до порта Св. Николая и др. территории (черноморское </a:t>
            </a:r>
            <a:r>
              <a:rPr lang="ru-RU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побережье Кавказа с крепостями Анапа и </a:t>
            </a: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Поти).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Босфор и Дарданеллы объявлялись открытыми для прохода торговых судов всех стран.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Турция </a:t>
            </a:r>
            <a:r>
              <a:rPr lang="ru-RU" b="1" dirty="0">
                <a:ln w="1905"/>
                <a:solidFill>
                  <a:srgbClr val="00009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обязывалась в течение 18 месяцев уплатить России контрибуцию в размере 1,5 млн. голландских червонцев</a:t>
            </a:r>
            <a:r>
              <a:rPr lang="ru-RU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b="1" dirty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 </a:t>
            </a:r>
            <a:endParaRPr lang="ru-RU" b="1" dirty="0" smtClean="0">
              <a:ln w="1905"/>
              <a:solidFill>
                <a:srgbClr val="000099"/>
              </a:solidFill>
              <a:latin typeface="Arial" pitchFamily="34" charset="0"/>
              <a:ea typeface="Microsoft Sans Serif" pitchFamily="34" charset="0"/>
              <a:cs typeface="Arial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Признавалась внутренняя автономия Греции, Сербии, Молдавии и Валахии.</a:t>
            </a:r>
            <a:endParaRPr lang="ru-RU" b="1" dirty="0">
              <a:ln w="1905"/>
              <a:solidFill>
                <a:srgbClr val="0000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63888" y="5013176"/>
            <a:ext cx="5500956" cy="170184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Значение: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Укрепилось влияние России на Балканах.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Турция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попала в дипломатическую зависимость от 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</a:t>
            </a:r>
            <a:r>
              <a:rPr lang="ru-RU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оссии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4" descr="http://oabyk.86gym1.edusite.ru/DswMedia/russia19pp.gif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812" r="72999"/>
          <a:stretch/>
        </p:blipFill>
        <p:spPr bwMode="auto">
          <a:xfrm>
            <a:off x="126019" y="108256"/>
            <a:ext cx="3262640" cy="6606760"/>
          </a:xfrm>
          <a:prstGeom prst="rect">
            <a:avLst/>
          </a:prstGeom>
          <a:noFill/>
          <a:ln w="762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oabyk.86gym1.edusite.ru/DswMedia/russia19pp.gif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941" t="63790" b="2757"/>
          <a:stretch/>
        </p:blipFill>
        <p:spPr bwMode="auto">
          <a:xfrm>
            <a:off x="129934" y="108257"/>
            <a:ext cx="3258725" cy="2072118"/>
          </a:xfrm>
          <a:prstGeom prst="rect">
            <a:avLst/>
          </a:prstGeom>
          <a:noFill/>
          <a:ln w="76200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662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build="p" animBg="1"/>
      <p:bldP spid="9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 cstate="email">
            <a:lum/>
          </a:blip>
          <a:srcRect/>
          <a:stretch>
            <a:fillRect l="-35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95536" y="415499"/>
            <a:ext cx="820891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результате русско-турецких и русско-иранских войн в состав России окончательно было включено:</a:t>
            </a:r>
          </a:p>
          <a:p>
            <a:pPr lvl="6" indent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7030A0"/>
              </a:buClr>
              <a:buFont typeface="+mj-lt"/>
              <a:buAutoNum type="arabicPeriod"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Закавказье, </a:t>
            </a:r>
          </a:p>
          <a:p>
            <a:pPr lvl="6" indent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Грузия, </a:t>
            </a:r>
          </a:p>
          <a:p>
            <a:pPr lvl="6" indent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Восточная Армения, </a:t>
            </a:r>
          </a:p>
          <a:p>
            <a:pPr lvl="6" indent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Северный Азербайджан. </a:t>
            </a:r>
          </a:p>
          <a:p>
            <a:pPr marL="0" marR="0" lvl="0" indent="45720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Закавказье стало неотъемлемой частью Российской </a:t>
            </a:r>
            <a:r>
              <a:rPr kumimoji="0" lang="en-US" sz="28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</a:t>
            </a:r>
            <a:r>
              <a:rPr kumimoji="0" lang="ru-RU" sz="2800" b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мп</a:t>
            </a:r>
            <a:r>
              <a:rPr lang="ru-RU" sz="2800" b="1" dirty="0" err="1" smtClean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ерии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00828"/>
            <a:ext cx="8856984" cy="504056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Обострение русско-английских противоречий:</a:t>
            </a:r>
            <a:endParaRPr lang="ru-RU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764704"/>
            <a:ext cx="8976138" cy="5976664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1833 г.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4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Ункяр-Искелесийский</a:t>
            </a: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договор 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 союзнических отношениях между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Россией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4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Турцией</a:t>
            </a:r>
            <a:r>
              <a:rPr lang="ru-RU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914400" lvl="1" indent="-457200">
              <a:buFont typeface="+mj-lt"/>
              <a:buAutoNum type="arabicParenR"/>
            </a:pP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Турция должна была не пропускать военные суда европейских государств через проливы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Босфор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Дарданеллы</a:t>
            </a: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914400" lvl="1" indent="-457200">
              <a:buFont typeface="+mj-lt"/>
              <a:buAutoNum type="arabicParenR"/>
            </a:pP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Россия гарантировала Турции помощь войсками.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Англия враждебно отнеслась к союзу России и Османской империи:</a:t>
            </a:r>
          </a:p>
          <a:p>
            <a:pPr marL="800100" lvl="1" indent="-342900">
              <a:buFont typeface="+mj-lt"/>
              <a:buAutoNum type="arabicParenR"/>
            </a:pP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Финансировала действия горцев Кавказа против России, посылала своих военных специалистов и оружие.</a:t>
            </a:r>
          </a:p>
          <a:p>
            <a:pPr marL="800100" lvl="1" indent="-342900">
              <a:buFont typeface="+mj-lt"/>
              <a:buAutoNum type="arabicParenR"/>
            </a:pP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Начала «торговую войну» в Центральной Азии и Иране (ослаблены позиции русских купцов).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1841 г. – </a:t>
            </a:r>
            <a:r>
              <a:rPr lang="ru-RU" sz="2400" b="1" dirty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Лондонская </a:t>
            </a:r>
            <a:r>
              <a:rPr lang="ru-RU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конвенция</a:t>
            </a:r>
            <a:r>
              <a:rPr lang="en-US" sz="2400" b="1" dirty="0" smtClean="0">
                <a:ln w="1905"/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ru-RU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buFont typeface="+mj-lt"/>
              <a:buAutoNum type="arabicParenR"/>
            </a:pP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Гарантии безопасности Турции должны были обеспечивать все ведущие европейские державы.</a:t>
            </a:r>
          </a:p>
          <a:p>
            <a:pPr marL="800100" lvl="1" indent="-342900">
              <a:buFont typeface="+mj-lt"/>
              <a:buAutoNum type="arabicParenR"/>
            </a:pP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Босфор и Дарданеллы закрывались для всех военных судов</a:t>
            </a:r>
            <a:r>
              <a:rPr lang="en-US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800100" lvl="1" indent="-342900">
              <a:buFont typeface="+mj-lt"/>
              <a:buAutoNum type="arabicParenR"/>
            </a:pP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Русский </a:t>
            </a:r>
            <a:r>
              <a:rPr lang="ru-RU" sz="2000" b="1" dirty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военный флот оказался запертым в Чёрном </a:t>
            </a:r>
            <a:r>
              <a:rPr lang="ru-RU" sz="2000" b="1" dirty="0" smtClean="0">
                <a:ln w="1905"/>
                <a:solidFill>
                  <a:srgbClr val="000099"/>
                </a:solidFill>
                <a:latin typeface="Arial" pitchFamily="34" charset="0"/>
                <a:ea typeface="Microsoft Sans Serif" pitchFamily="34" charset="0"/>
                <a:cs typeface="Arial" pitchFamily="34" charset="0"/>
              </a:rPr>
              <a:t>море</a:t>
            </a: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96258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  <p:bldP spid="3" grpId="0" uiExpand="1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ывод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9512" y="1340768"/>
            <a:ext cx="8856984" cy="5040560"/>
          </a:xfrm>
          <a:ln w="76200">
            <a:solidFill>
              <a:srgbClr val="C00000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Активная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внешняя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политика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России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         в 20-30-е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гг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 XIX в.,                                           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одной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стороны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расширяла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границы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империи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способствовала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росту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влияния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различных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районах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мира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,     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но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с </a:t>
            </a:r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другой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вызывала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раздражение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крупнейших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европейских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держав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желание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ограничить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пределы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этого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влияния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 В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этих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условиях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их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открытое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военное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столкновение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Россией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становилось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неизбежным</a:t>
            </a:r>
            <a:r>
              <a:rPr lang="en-US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030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1574</TotalTime>
  <Words>1557</Words>
  <Application>Microsoft Office PowerPoint</Application>
  <PresentationFormat>Экран (4:3)</PresentationFormat>
  <Paragraphs>184</Paragraphs>
  <Slides>28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Аспект</vt:lpstr>
      <vt:lpstr>Слайд 1</vt:lpstr>
      <vt:lpstr>Основные направления внешней политики  Николая I</vt:lpstr>
      <vt:lpstr>К.В. Нессельроде – министр иностранных дел в России (1822-1856 гг.).</vt:lpstr>
      <vt:lpstr>1830-1831 гг. – восстание в Польше</vt:lpstr>
      <vt:lpstr>Слайд 5</vt:lpstr>
      <vt:lpstr>1848-1849 гг. – революции в Европе.</vt:lpstr>
      <vt:lpstr>Слайд 7</vt:lpstr>
      <vt:lpstr>1817-1864 гг. – Кавказская война</vt:lpstr>
      <vt:lpstr>Слайд 9</vt:lpstr>
      <vt:lpstr>Слайд 10</vt:lpstr>
      <vt:lpstr>Слайд 11</vt:lpstr>
      <vt:lpstr>Слайд 12</vt:lpstr>
      <vt:lpstr>Слайд 13</vt:lpstr>
      <vt:lpstr>Слайд 14</vt:lpstr>
      <vt:lpstr>Борьба России за Среднюю Азию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Вывод </vt:lpstr>
    </vt:vector>
  </TitlesOfParts>
  <Company>Macintosh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Леонид</dc:creator>
  <cp:lastModifiedBy>Юрий</cp:lastModifiedBy>
  <cp:revision>181</cp:revision>
  <dcterms:created xsi:type="dcterms:W3CDTF">2010-01-16T11:58:58Z</dcterms:created>
  <dcterms:modified xsi:type="dcterms:W3CDTF">2019-01-24T17:28:17Z</dcterms:modified>
</cp:coreProperties>
</file>