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9" r:id="rId3"/>
    <p:sldId id="262" r:id="rId4"/>
    <p:sldId id="260" r:id="rId5"/>
    <p:sldId id="261" r:id="rId6"/>
    <p:sldId id="263" r:id="rId7"/>
    <p:sldId id="266" r:id="rId8"/>
    <p:sldId id="265" r:id="rId9"/>
    <p:sldId id="264" r:id="rId10"/>
    <p:sldId id="267" r:id="rId11"/>
    <p:sldId id="268" r:id="rId12"/>
    <p:sldId id="269" r:id="rId13"/>
    <p:sldId id="270" r:id="rId14"/>
    <p:sldId id="271" r:id="rId15"/>
    <p:sldId id="272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4" y="-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7"/>
          <p:cNvCxnSpPr/>
          <p:nvPr/>
        </p:nvCxnSpPr>
        <p:spPr>
          <a:xfrm>
            <a:off x="685800" y="3398838"/>
            <a:ext cx="7848600" cy="1587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B7BBB4-F3FA-4B1E-AEDB-60515E9238AA}" type="datetimeFigureOut">
              <a:rPr lang="ru-RU"/>
              <a:pPr>
                <a:defRPr/>
              </a:pPr>
              <a:t>26.10.2016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FE9166-EA37-441C-A771-63DC3F544B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C725E4-DB17-4237-BB34-3171CBAA8135}" type="datetimeFigureOut">
              <a:rPr lang="ru-RU"/>
              <a:pPr>
                <a:defRPr/>
              </a:pPr>
              <a:t>26.10.2016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E83D32-129A-4D56-A291-DAE2101790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FCC24B-7486-43CE-AA45-6484E0F50823}" type="datetimeFigureOut">
              <a:rPr lang="ru-RU"/>
              <a:pPr>
                <a:defRPr/>
              </a:pPr>
              <a:t>26.10.2016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314CC5-7DD9-49ED-8978-7E613561A8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3337E-8B9C-4755-A1A2-35B3A3A16A23}" type="datetimeFigureOut">
              <a:rPr lang="ru-RU"/>
              <a:pPr>
                <a:defRPr/>
              </a:pPr>
              <a:t>26.10.2016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A24AED-7D88-4A88-8436-E40659E23A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6"/>
          <p:cNvCxnSpPr/>
          <p:nvPr/>
        </p:nvCxnSpPr>
        <p:spPr>
          <a:xfrm>
            <a:off x="731838" y="4598988"/>
            <a:ext cx="7848600" cy="1587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/>
          <a:lstStyle>
            <a:lvl1pPr algn="l">
              <a:defRPr sz="4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9B51D8-E41B-426B-8516-39DC2DA3BCF9}" type="datetimeFigureOut">
              <a:rPr lang="ru-RU"/>
              <a:pPr>
                <a:defRPr/>
              </a:pPr>
              <a:t>26.10.2016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803D52-2500-44FA-8AEE-B28BD856C0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5F7B60-8E2A-4F57-AD8A-E85DEA335F6C}" type="datetimeFigureOut">
              <a:rPr lang="ru-RU"/>
              <a:pPr>
                <a:defRPr/>
              </a:pPr>
              <a:t>26.10.2016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123D6E-CFBB-4B2F-B8E1-11BF80D0B4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10"/>
          <p:cNvCxnSpPr/>
          <p:nvPr/>
        </p:nvCxnSpPr>
        <p:spPr>
          <a:xfrm rot="5400000">
            <a:off x="2218531" y="4045744"/>
            <a:ext cx="4708525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6B691E-C46F-407C-986C-ADF2A1EC8F35}" type="datetimeFigureOut">
              <a:rPr lang="ru-RU"/>
              <a:pPr>
                <a:defRPr/>
              </a:pPr>
              <a:t>26.10.2016</a:t>
            </a:fld>
            <a:endParaRPr lang="ru-RU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BEB5C1-90C2-4250-90EA-F56173012F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CE055F-4A1E-4AA9-8207-7B8D919E51E1}" type="datetimeFigureOut">
              <a:rPr lang="ru-RU"/>
              <a:pPr>
                <a:defRPr/>
              </a:pPr>
              <a:t>26.10.2016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81DC9B-5160-470B-8552-E874A92C94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E9F685-ADEE-495B-A774-5C481750D0C3}" type="datetimeFigureOut">
              <a:rPr lang="ru-RU"/>
              <a:pPr>
                <a:defRPr/>
              </a:pPr>
              <a:t>26.10.2016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8401D6-FE63-428A-ABD6-2A4EAE84F2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8"/>
          <p:cNvCxnSpPr/>
          <p:nvPr/>
        </p:nvCxnSpPr>
        <p:spPr>
          <a:xfrm rot="5400000">
            <a:off x="-13494" y="3580607"/>
            <a:ext cx="5578475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1A795E-4D43-45B1-9837-303C8556269D}" type="datetimeFigureOut">
              <a:rPr lang="ru-RU"/>
              <a:pPr>
                <a:defRPr/>
              </a:pPr>
              <a:t>26.10.2016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94507F-E2C8-4FFD-B1AC-2343ABECEE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EA42AA-ED5E-4BF8-A723-8003D67D5E6D}" type="datetimeFigureOut">
              <a:rPr lang="ru-RU"/>
              <a:pPr>
                <a:defRPr/>
              </a:pPr>
              <a:t>26.10.2016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227B40-0A51-4A1F-9215-6759F67489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663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1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9050"/>
            <a:ext cx="2895600" cy="3286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DB68D9B8-4758-4749-BF99-3DFC1DD1ACA0}" type="datetimeFigureOut">
              <a:rPr lang="ru-RU"/>
              <a:pPr>
                <a:defRPr/>
              </a:pPr>
              <a:t>26.10.2016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9050"/>
            <a:ext cx="4114800" cy="3286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9050"/>
            <a:ext cx="1066800" cy="3286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="1" smtClean="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B2B8043E-FB0D-4DDB-BED1-AAF3FC473C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3" r:id="rId2"/>
    <p:sldLayoutId id="2147483685" r:id="rId3"/>
    <p:sldLayoutId id="2147483682" r:id="rId4"/>
    <p:sldLayoutId id="2147483686" r:id="rId5"/>
    <p:sldLayoutId id="2147483681" r:id="rId6"/>
    <p:sldLayoutId id="2147483680" r:id="rId7"/>
    <p:sldLayoutId id="2147483687" r:id="rId8"/>
    <p:sldLayoutId id="2147483679" r:id="rId9"/>
    <p:sldLayoutId id="2147483678" r:id="rId10"/>
    <p:sldLayoutId id="2147483677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000" kern="1200" spc="-1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9pPr>
    </p:titleStyle>
    <p:bodyStyle>
      <a:lvl1pPr marL="182563" indent="-1825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5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0250" indent="-1825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90000"/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182563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7450" indent="-1365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Arial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4213" y="1628775"/>
            <a:ext cx="7772400" cy="147002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принципы менеджмента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ВОВЛЕЧЕНИЕ</a:t>
            </a:r>
            <a:r>
              <a:rPr lang="ru-RU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РАБОТНИКОВ</a:t>
            </a: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00338" y="3971925"/>
            <a:ext cx="3760787" cy="251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1700213"/>
            <a:ext cx="3378200" cy="225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48263" y="1712913"/>
            <a:ext cx="3108325" cy="223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1275" y="3028950"/>
            <a:ext cx="5437188" cy="3614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Процессный подход</a:t>
            </a:r>
            <a:endParaRPr lang="ru-RU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355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1484313"/>
            <a:ext cx="4116388" cy="259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33400"/>
            <a:ext cx="9144000" cy="9906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2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СИСТЕМНЫЙ ПОДХОД К МЕНЕДЖМЕНТУ</a:t>
            </a: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1913" y="1403350"/>
            <a:ext cx="6402387" cy="500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7900" y="3573463"/>
            <a:ext cx="38100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ПОСТОЯННОЕ УЛУЧШЕНИЕ</a:t>
            </a:r>
          </a:p>
        </p:txBody>
      </p:sp>
      <p:pic>
        <p:nvPicPr>
          <p:cNvPr id="2560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13" y="1700213"/>
            <a:ext cx="4762500" cy="294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00113" y="4643438"/>
            <a:ext cx="2592387" cy="1954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08625" y="1687513"/>
            <a:ext cx="2568575" cy="225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33400"/>
            <a:ext cx="9144000" cy="9906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ПРИНЯТИЕ РЕШЕНИЙ, ОСНОВАННОЕ НА ФАКТАХ</a:t>
            </a: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2133600"/>
            <a:ext cx="22860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9700" y="3959225"/>
            <a:ext cx="3275013" cy="218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51275" y="2036763"/>
            <a:ext cx="3629025" cy="2179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331913" y="4578350"/>
            <a:ext cx="2933700" cy="156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ВЗАИМОВЫГОДНЫЕ ОТНОШЕНИЯ С ПОСТАВЩИКАМИ</a:t>
            </a: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2020888"/>
            <a:ext cx="3529012" cy="234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3800" y="2133600"/>
            <a:ext cx="3257550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24075" y="4652963"/>
            <a:ext cx="4619625" cy="183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4200" y="1844675"/>
            <a:ext cx="8229600" cy="5927725"/>
          </a:xfrm>
        </p:spPr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Менеджмент</a:t>
            </a:r>
            <a:r>
              <a:rPr lang="ru-RU" i="1" dirty="0"/>
              <a:t> </a:t>
            </a:r>
            <a:r>
              <a:rPr lang="ru-RU" dirty="0"/>
              <a:t>- </a:t>
            </a:r>
            <a:r>
              <a:rPr lang="ru-RU" sz="2000" dirty="0"/>
              <a:t>современная система управления предприятием, действующая в условиях рыночной экономики. Термин «Менеджмент» по сути является аналогом термина « управление», его синонимом. Однако есть отличие. Управление относится к живой и неживой сфере. Например, управление техникой, биологическими процессами, государством.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84200" y="4581525"/>
            <a:ext cx="4572000" cy="157003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latin typeface="+mn-lt"/>
              </a:rPr>
              <a:t>  </a:t>
            </a:r>
            <a:r>
              <a:rPr lang="ru-RU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Функции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:</a:t>
            </a:r>
            <a:r>
              <a:rPr lang="ru-RU" sz="2400" b="1" dirty="0">
                <a:latin typeface="+mn-lt"/>
              </a:rPr>
              <a:t> </a:t>
            </a:r>
            <a:endParaRPr lang="ru-RU" dirty="0">
              <a:latin typeface="+mn-lt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>
                <a:latin typeface="+mn-lt"/>
              </a:rPr>
              <a:t>планирование</a:t>
            </a:r>
            <a:r>
              <a:rPr lang="ru-RU" dirty="0">
                <a:latin typeface="+mn-lt"/>
              </a:rPr>
              <a:t>, </a:t>
            </a:r>
            <a:endParaRPr lang="ru-RU" dirty="0">
              <a:latin typeface="+mn-lt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>
                <a:latin typeface="+mn-lt"/>
              </a:rPr>
              <a:t>организация</a:t>
            </a:r>
            <a:r>
              <a:rPr lang="ru-RU" dirty="0">
                <a:latin typeface="+mn-lt"/>
              </a:rPr>
              <a:t>, </a:t>
            </a:r>
            <a:endParaRPr lang="ru-RU" dirty="0">
              <a:latin typeface="+mn-lt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>
                <a:latin typeface="+mn-lt"/>
              </a:rPr>
              <a:t>м</a:t>
            </a:r>
            <a:r>
              <a:rPr lang="ru-RU" dirty="0">
                <a:latin typeface="+mn-lt"/>
              </a:rPr>
              <a:t>отивация,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>
                <a:latin typeface="+mn-lt"/>
              </a:rPr>
              <a:t>контроль</a:t>
            </a:r>
            <a:r>
              <a:rPr lang="ru-RU" dirty="0">
                <a:latin typeface="+mn-lt"/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-26988" y="476250"/>
            <a:ext cx="9170988" cy="7699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Введение:</a:t>
            </a:r>
            <a:r>
              <a:rPr lang="ru-RU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 </a:t>
            </a:r>
          </a:p>
        </p:txBody>
      </p:sp>
      <p:pic>
        <p:nvPicPr>
          <p:cNvPr id="1434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79838" y="4292600"/>
            <a:ext cx="2982912" cy="2706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11413" y="2133600"/>
            <a:ext cx="4048125" cy="317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8313" y="404813"/>
            <a:ext cx="8229600" cy="4876800"/>
          </a:xfrm>
        </p:spPr>
        <p:txBody>
          <a:bodyPr rtlCol="0">
            <a:normAutofit/>
          </a:bodyPr>
          <a:lstStyle/>
          <a:p>
            <a:pPr marL="182880" indent="-18288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Процесс менеджмента</a:t>
            </a:r>
            <a:r>
              <a:rPr lang="ru-RU" dirty="0"/>
              <a:t> – это совокупность и непрерывная последовательность взаимосвязанный действий управленческих работников по реализации функций менеджмента, осуществляемых по определенной технологии, направленных на достижение целей социально – экономической системы.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95513" y="4518025"/>
            <a:ext cx="4762500" cy="268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518025"/>
            <a:ext cx="2339975" cy="233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04813"/>
            <a:ext cx="9144000" cy="1095375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Прогнозирование и планирование.</a:t>
            </a:r>
          </a:p>
        </p:txBody>
      </p:sp>
      <p:sp>
        <p:nvSpPr>
          <p:cNvPr id="16388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/>
              <a:t>Экономическое прогнозирование – это предвидение хода экономического развития на предстоящий период для конкретной организации.</a:t>
            </a:r>
          </a:p>
          <a:p>
            <a:r>
              <a:rPr lang="ru-RU" smtClean="0"/>
              <a:t>Планирование – это разработка плана, определяющего то, чего нужно достичь и какими рычагами, сообразуясь со временем и пространством.</a:t>
            </a:r>
          </a:p>
          <a:p>
            <a:pPr lvl="1"/>
            <a:r>
              <a:rPr lang="ru-RU" sz="2400" smtClean="0"/>
              <a:t>2)В широком смысле слова планирование – это деятельность по выработке и принятию управленческого решения.</a:t>
            </a:r>
          </a:p>
        </p:txBody>
      </p:sp>
      <p:pic>
        <p:nvPicPr>
          <p:cNvPr id="1638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19888" y="4829175"/>
            <a:ext cx="2390775" cy="202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175" y="1412875"/>
            <a:ext cx="1905000" cy="180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0" y="533400"/>
            <a:ext cx="9144000" cy="990600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Три </a:t>
            </a:r>
            <a:r>
              <a:rPr lang="ru-RU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основных типа </a:t>
            </a:r>
            <a:r>
              <a:rPr lang="ru-RU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планирования:</a:t>
            </a:r>
            <a:endParaRPr lang="ru-RU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411" name="Объект 8"/>
          <p:cNvSpPr>
            <a:spLocks noGrp="1"/>
          </p:cNvSpPr>
          <p:nvPr>
            <p:ph idx="1"/>
          </p:nvPr>
        </p:nvSpPr>
        <p:spPr>
          <a:xfrm>
            <a:off x="974725" y="1557338"/>
            <a:ext cx="8229600" cy="4876800"/>
          </a:xfrm>
        </p:spPr>
        <p:txBody>
          <a:bodyPr/>
          <a:lstStyle/>
          <a:p>
            <a:r>
              <a:rPr lang="ru-RU" sz="1800" b="1" smtClean="0"/>
              <a:t>Стратегическое планирование </a:t>
            </a:r>
            <a:r>
              <a:rPr lang="ru-RU" sz="1800" i="1" smtClean="0"/>
              <a:t>(высший уровень) </a:t>
            </a:r>
            <a:r>
              <a:rPr lang="ru-RU" sz="1800" smtClean="0"/>
              <a:t>– это попытка взглянуть в долгосрочной перспективе на основополагающие составляющие организации; оценить, какие тенденции наблюдаются в ее окружении; определить, каким вероятнее всего будет поведение конкурентов. Главная задача планирования на этом уровне состоит в том, чтобы определить, как организация будет вести себя в своей рыночной нише.</a:t>
            </a:r>
          </a:p>
          <a:p>
            <a:r>
              <a:rPr lang="ru-RU" sz="1800" b="1" smtClean="0"/>
              <a:t>Тактическое планирование </a:t>
            </a:r>
            <a:r>
              <a:rPr lang="ru-RU" sz="1800" i="1" smtClean="0"/>
              <a:t>(средний уровень) </a:t>
            </a:r>
            <a:r>
              <a:rPr lang="ru-RU" sz="1800" smtClean="0"/>
              <a:t>– это определение промежуточных целей на пути достижения стратегических целей и задач. В основе стратегического планирования лежат идеи, которые были рождены при стратегическом планировании.</a:t>
            </a:r>
          </a:p>
          <a:p>
            <a:r>
              <a:rPr lang="ru-RU" sz="1800" b="1" smtClean="0"/>
              <a:t>Оперативное планирование </a:t>
            </a:r>
            <a:r>
              <a:rPr lang="ru-RU" sz="1800" i="1" smtClean="0"/>
              <a:t>(низший уровень) </a:t>
            </a:r>
            <a:r>
              <a:rPr lang="ru-RU" sz="1800" smtClean="0"/>
              <a:t>– это основа основ планирования. В оперативных планах стандарты деятельности, описание работ и т.п. вписываются в такую систему, при которой каждый направляет свои усилия на достижение общих и главных целей</a:t>
            </a:r>
            <a:br>
              <a:rPr lang="ru-RU" sz="1800" smtClean="0"/>
            </a:br>
            <a:r>
              <a:rPr lang="ru-RU" sz="1800" smtClean="0"/>
              <a:t>организации</a:t>
            </a:r>
            <a:r>
              <a:rPr lang="ru-RU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490913"/>
            <a:ext cx="5327650" cy="337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0825" y="333375"/>
            <a:ext cx="8713788" cy="4876800"/>
          </a:xfrm>
        </p:spPr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Эффективность планирования зависит от: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800" dirty="0"/>
              <a:t>1. Полнота планирования – учитываются все события и ситуации, которые могут иметь значение для развития организации.</a:t>
            </a:r>
            <a:br>
              <a:rPr lang="ru-RU" sz="1800" dirty="0"/>
            </a:br>
            <a:r>
              <a:rPr lang="ru-RU" sz="1800" dirty="0"/>
              <a:t>2. Точность планирования – использование современных методов и средств для обеспечения точности прогнозов.</a:t>
            </a:r>
            <a:br>
              <a:rPr lang="ru-RU" sz="1800" dirty="0"/>
            </a:br>
            <a:r>
              <a:rPr lang="ru-RU" sz="1800" dirty="0"/>
              <a:t>3. Ясность планирования – формулировки планов должны быть доступны всем членам организации.</a:t>
            </a:r>
            <a:br>
              <a:rPr lang="ru-RU" sz="1800" dirty="0"/>
            </a:br>
            <a:r>
              <a:rPr lang="ru-RU" sz="1800" dirty="0"/>
              <a:t>4. Непрерывность планирования – планирование это не одноразовый акт, а непрерывный процесс.</a:t>
            </a:r>
            <a:br>
              <a:rPr lang="ru-RU" sz="1800" dirty="0"/>
            </a:br>
            <a:r>
              <a:rPr lang="ru-RU" sz="1800" dirty="0"/>
              <a:t>5. Экономичность планирования – расходы на планирование должны соизмеряться с выгодой от планирования.</a:t>
            </a:r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27650" y="3490913"/>
            <a:ext cx="3816350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принципы менеджмента</a:t>
            </a:r>
            <a:endParaRPr lang="ru-RU" dirty="0"/>
          </a:p>
        </p:txBody>
      </p:sp>
      <p:sp>
        <p:nvSpPr>
          <p:cNvPr id="19458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/>
              <a:t>ориентация на потребителя;</a:t>
            </a:r>
          </a:p>
          <a:p>
            <a:r>
              <a:rPr lang="ru-RU" smtClean="0"/>
              <a:t>лидерство руководителя;</a:t>
            </a:r>
          </a:p>
          <a:p>
            <a:r>
              <a:rPr lang="ru-RU" smtClean="0"/>
              <a:t>вовлечение работников;</a:t>
            </a:r>
          </a:p>
          <a:p>
            <a:r>
              <a:rPr lang="ru-RU" smtClean="0"/>
              <a:t>процессный подход;</a:t>
            </a:r>
          </a:p>
          <a:p>
            <a:r>
              <a:rPr lang="ru-RU" smtClean="0"/>
              <a:t>системный подход к менеджменту;</a:t>
            </a:r>
          </a:p>
          <a:p>
            <a:r>
              <a:rPr lang="ru-RU" smtClean="0"/>
              <a:t>постоянное улучшение;</a:t>
            </a:r>
          </a:p>
          <a:p>
            <a:r>
              <a:rPr lang="ru-RU" smtClean="0"/>
              <a:t>принятие решений, основанное на фактах;</a:t>
            </a:r>
          </a:p>
          <a:p>
            <a:r>
              <a:rPr lang="ru-RU" smtClean="0"/>
              <a:t>взаимовыгодные отношения с поставщиками.</a:t>
            </a:r>
          </a:p>
          <a:p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1963" y="387350"/>
            <a:ext cx="8229600" cy="9906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Ориентация на потребителя</a:t>
            </a:r>
            <a:endParaRPr lang="ru-RU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482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11413" y="3860800"/>
            <a:ext cx="4330700" cy="288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1412875"/>
            <a:ext cx="3629025" cy="272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9338" y="1981200"/>
            <a:ext cx="3349625" cy="215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333375"/>
            <a:ext cx="8229600" cy="9906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Лидерство руководителя</a:t>
            </a:r>
            <a:endParaRPr lang="ru-RU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150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20975" y="4292600"/>
            <a:ext cx="3733800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11863" y="2162175"/>
            <a:ext cx="2381250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5288" y="2276475"/>
            <a:ext cx="285750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359150" y="1484313"/>
            <a:ext cx="2260600" cy="2728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сность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Ясност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вердый переплет">
    <a:dk1>
      <a:sysClr val="windowText" lastClr="000000"/>
    </a:dk1>
    <a:lt1>
      <a:sysClr val="window" lastClr="FFFFFF"/>
    </a:lt1>
    <a:dk2>
      <a:srgbClr val="895D1D"/>
    </a:dk2>
    <a:lt2>
      <a:srgbClr val="ECE9C6"/>
    </a:lt2>
    <a:accent1>
      <a:srgbClr val="873624"/>
    </a:accent1>
    <a:accent2>
      <a:srgbClr val="D6862D"/>
    </a:accent2>
    <a:accent3>
      <a:srgbClr val="D0BE40"/>
    </a:accent3>
    <a:accent4>
      <a:srgbClr val="877F6C"/>
    </a:accent4>
    <a:accent5>
      <a:srgbClr val="972109"/>
    </a:accent5>
    <a:accent6>
      <a:srgbClr val="AEB795"/>
    </a:accent6>
    <a:hlink>
      <a:srgbClr val="CC9900"/>
    </a:hlink>
    <a:folHlink>
      <a:srgbClr val="B2B2B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148</TotalTime>
  <Words>346</Words>
  <Application>Microsoft Office PowerPoint</Application>
  <PresentationFormat>Экран (4:3)</PresentationFormat>
  <Paragraphs>36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Шаблон оформления</vt:lpstr>
      </vt:variant>
      <vt:variant>
        <vt:i4>5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Calibri</vt:lpstr>
      <vt:lpstr>Ясность</vt:lpstr>
      <vt:lpstr>Ясность</vt:lpstr>
      <vt:lpstr>Ясность</vt:lpstr>
      <vt:lpstr>Ясность</vt:lpstr>
      <vt:lpstr>Ясность</vt:lpstr>
      <vt:lpstr>ОСНОВНЫЕ ПРИНЦИПЫ МЕНЕДЖМЕНТА</vt:lpstr>
      <vt:lpstr>Слайд 2</vt:lpstr>
      <vt:lpstr>Слайд 3</vt:lpstr>
      <vt:lpstr>Прогнозирование и планирование.</vt:lpstr>
      <vt:lpstr>Три основных типа планирования:</vt:lpstr>
      <vt:lpstr>Слайд 6</vt:lpstr>
      <vt:lpstr>Основные принципы менеджмента</vt:lpstr>
      <vt:lpstr>Ориентация на потребителя</vt:lpstr>
      <vt:lpstr>Лидерство руководителя</vt:lpstr>
      <vt:lpstr>ВОВЛЕЧЕНИЕ РАБОТНИКОВ</vt:lpstr>
      <vt:lpstr>Процессный подход</vt:lpstr>
      <vt:lpstr>СИСТЕМНЫЙ ПОДХОД К МЕНЕДЖМЕНТУ</vt:lpstr>
      <vt:lpstr>ПОСТОЯННОЕ УЛУЧШЕНИЕ</vt:lpstr>
      <vt:lpstr>ПРИНЯТИЕ РЕШЕНИЙ, ОСНОВАННОЕ НА ФАКТАХ</vt:lpstr>
      <vt:lpstr>ВЗАИМОВЫГОДНЫЕ ОТНОШЕНИЯ С ПОСТАВЩИКАМИ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Основные принципы менеджмента</dc:title>
  <dc:creator>user</dc:creator>
  <cp:lastModifiedBy>админ</cp:lastModifiedBy>
  <cp:revision>11</cp:revision>
  <dcterms:created xsi:type="dcterms:W3CDTF">2014-10-22T12:25:19Z</dcterms:created>
  <dcterms:modified xsi:type="dcterms:W3CDTF">2016-10-26T09:30:21Z</dcterms:modified>
</cp:coreProperties>
</file>