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9" r:id="rId3"/>
    <p:sldId id="260" r:id="rId4"/>
    <p:sldId id="273" r:id="rId5"/>
    <p:sldId id="300" r:id="rId6"/>
    <p:sldId id="276" r:id="rId7"/>
    <p:sldId id="275" r:id="rId8"/>
    <p:sldId id="279" r:id="rId9"/>
    <p:sldId id="280" r:id="rId10"/>
    <p:sldId id="302" r:id="rId11"/>
    <p:sldId id="307" r:id="rId12"/>
    <p:sldId id="304" r:id="rId13"/>
    <p:sldId id="306" r:id="rId14"/>
    <p:sldId id="305" r:id="rId15"/>
    <p:sldId id="308" r:id="rId16"/>
    <p:sldId id="264" r:id="rId17"/>
    <p:sldId id="289" r:id="rId18"/>
    <p:sldId id="290" r:id="rId19"/>
    <p:sldId id="310" r:id="rId20"/>
    <p:sldId id="309" r:id="rId21"/>
    <p:sldId id="293" r:id="rId22"/>
    <p:sldId id="311" r:id="rId23"/>
    <p:sldId id="312" r:id="rId24"/>
    <p:sldId id="313" r:id="rId25"/>
    <p:sldId id="296" r:id="rId26"/>
    <p:sldId id="298" r:id="rId27"/>
    <p:sldId id="314" r:id="rId28"/>
    <p:sldId id="31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476672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Культура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XVII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496944" cy="559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7561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Искусство </a:t>
            </a:r>
            <a:r>
              <a:rPr lang="en-US" dirty="0" smtClean="0"/>
              <a:t>XVII </a:t>
            </a:r>
            <a:r>
              <a:rPr lang="ru-RU" dirty="0" smtClean="0"/>
              <a:t>века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Архитектура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Живопись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Сатира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/>
          <a:lstStyle/>
          <a:p>
            <a:r>
              <a:rPr lang="ru-RU" dirty="0" smtClean="0"/>
              <a:t>Повесть «О Ерше </a:t>
            </a:r>
            <a:r>
              <a:rPr lang="ru-RU" dirty="0" err="1" smtClean="0"/>
              <a:t>Ершовиче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Повесть «О Шемякином суде»</a:t>
            </a:r>
          </a:p>
          <a:p>
            <a:r>
              <a:rPr lang="ru-RU" dirty="0" smtClean="0"/>
              <a:t>«Калязинская челобитная»</a:t>
            </a:r>
            <a:endParaRPr lang="ru-RU" dirty="0"/>
          </a:p>
        </p:txBody>
      </p:sp>
      <p:pic>
        <p:nvPicPr>
          <p:cNvPr id="1026" name="Picture 2" descr="C:\Users\Юрий\Desktop\nechaev_a_skazka_pro_ersha_ershovicha_syna_shchetinnikova_ris_a_sazon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2990132" cy="3960440"/>
          </a:xfrm>
          <a:prstGeom prst="rect">
            <a:avLst/>
          </a:prstGeom>
          <a:noFill/>
        </p:spPr>
      </p:pic>
      <p:pic>
        <p:nvPicPr>
          <p:cNvPr id="1027" name="Picture 3" descr="C:\Users\Юрий\Desktop\336a6911b44c6bd90db16c4842abc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3" y="2852936"/>
            <a:ext cx="2933709" cy="4005064"/>
          </a:xfrm>
          <a:prstGeom prst="rect">
            <a:avLst/>
          </a:prstGeom>
          <a:noFill/>
        </p:spPr>
      </p:pic>
      <p:pic>
        <p:nvPicPr>
          <p:cNvPr id="1028" name="Picture 4" descr="C:\Users\Юрий\Desktop\Kalyazinskaya_chelobitna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988840"/>
            <a:ext cx="3712592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Автобиография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89120"/>
          </a:xfrm>
        </p:spPr>
        <p:txBody>
          <a:bodyPr/>
          <a:lstStyle/>
          <a:p>
            <a:r>
              <a:rPr lang="ru-RU" dirty="0" smtClean="0"/>
              <a:t>Житие протопопа Аввакума</a:t>
            </a:r>
            <a:endParaRPr lang="ru-RU" dirty="0"/>
          </a:p>
        </p:txBody>
      </p:sp>
      <p:pic>
        <p:nvPicPr>
          <p:cNvPr id="2050" name="Picture 2" descr="C:\Users\Юрий\Desktop\Житие протопопа Аввакума 300ру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3044006" cy="4273621"/>
          </a:xfrm>
          <a:prstGeom prst="rect">
            <a:avLst/>
          </a:prstGeom>
          <a:noFill/>
        </p:spPr>
      </p:pic>
      <p:pic>
        <p:nvPicPr>
          <p:cNvPr id="2051" name="Picture 3" descr="C:\Users\Юрий\Desktop\31103-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1" y="2037854"/>
            <a:ext cx="3960440" cy="43521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Публицистика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389120"/>
          </a:xfrm>
        </p:spPr>
        <p:txBody>
          <a:bodyPr/>
          <a:lstStyle/>
          <a:p>
            <a:r>
              <a:rPr lang="ru-RU" dirty="0" smtClean="0"/>
              <a:t>Сказание Авраама Палицына</a:t>
            </a:r>
          </a:p>
          <a:p>
            <a:r>
              <a:rPr lang="ru-RU" dirty="0" smtClean="0"/>
              <a:t>Временник Ивана Тимофеева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2252547" cy="3322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77" t="6786" r="6666" b="7142"/>
          <a:stretch/>
        </p:blipFill>
        <p:spPr bwMode="auto">
          <a:xfrm>
            <a:off x="3851920" y="2708920"/>
            <a:ext cx="4922714" cy="321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Архитектура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99992" y="836712"/>
            <a:ext cx="44644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архитектуры был  характерен постепенный отход от строгих канонов и традиций, стремление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 внешней нарядности, которую современники называли 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«дивное узорочье».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96" t="5962" r="36038"/>
          <a:stretch/>
        </p:blipFill>
        <p:spPr bwMode="auto">
          <a:xfrm>
            <a:off x="218254" y="439796"/>
            <a:ext cx="4120617" cy="529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8254" y="5949280"/>
            <a:ext cx="428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Теремной дворец Московского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Кремля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85445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845914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етний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деревянный дворец Алексея Михайловича в селе Коломенском под Москвой.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085"/>
            <a:ext cx="8352928" cy="554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4430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5661248"/>
            <a:ext cx="3573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Успенская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церковь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Алексеевского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монастыря в Угличе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868" y="241977"/>
            <a:ext cx="3600399" cy="538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33" t="4016" r="16752" b="4319"/>
          <a:stretch/>
        </p:blipFill>
        <p:spPr bwMode="auto">
          <a:xfrm>
            <a:off x="3995936" y="271692"/>
            <a:ext cx="5039401" cy="535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5661248"/>
            <a:ext cx="4524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ерковь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Ильи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Пророка в Ярославле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107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Новоиерусалимский</a:t>
            </a:r>
            <a:r>
              <a:rPr lang="ru-RU" dirty="0" smtClean="0"/>
              <a:t> монастырь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32092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культурного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Усиление влияния европейской культуры</a:t>
            </a:r>
          </a:p>
          <a:p>
            <a:r>
              <a:rPr lang="ru-RU" dirty="0" smtClean="0"/>
              <a:t>Разнообразие жанров и стилей в разных видах искусства</a:t>
            </a:r>
          </a:p>
          <a:p>
            <a:r>
              <a:rPr lang="ru-RU" dirty="0" smtClean="0"/>
              <a:t>Усиление светских мотивов</a:t>
            </a:r>
          </a:p>
          <a:p>
            <a:r>
              <a:rPr lang="ru-RU" dirty="0" smtClean="0"/>
              <a:t>Рост грамотности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ru-RU" dirty="0" smtClean="0"/>
              <a:t>Ансамбль Ростовского кремля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Юрий\Desktop\629050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668344" cy="49254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892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1624—1625 гг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на приземистой прежде Спасской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башне Московского кремля  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Б. Огурцов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надстроил ещё один ярус. Под руководством английского мастера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X. </a:t>
            </a:r>
            <a:r>
              <a:rPr lang="ru-RU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Галовея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были изготовлены большие часы, которые установили на башне.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17" r="6850" b="6547"/>
          <a:stretch/>
        </p:blipFill>
        <p:spPr bwMode="auto">
          <a:xfrm>
            <a:off x="4139952" y="2780928"/>
            <a:ext cx="4555672" cy="364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0" t="5715" r="6937" b="4000"/>
          <a:stretch/>
        </p:blipFill>
        <p:spPr bwMode="auto">
          <a:xfrm>
            <a:off x="683568" y="2507417"/>
            <a:ext cx="2857342" cy="414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8031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Церковь Покрова в Филях в стиле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нарышкинского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барроко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7272808" cy="484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Живопись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Иконы </a:t>
            </a:r>
            <a:r>
              <a:rPr lang="ru-RU" sz="3600" dirty="0" err="1" smtClean="0"/>
              <a:t>Симеона</a:t>
            </a:r>
            <a:r>
              <a:rPr lang="ru-RU" sz="3600" dirty="0" smtClean="0"/>
              <a:t> Ушакова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4581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46531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Спас Нерукотворны</a:t>
            </a:r>
            <a:endParaRPr lang="ru-RU" dirty="0"/>
          </a:p>
        </p:txBody>
      </p:sp>
      <p:pic>
        <p:nvPicPr>
          <p:cNvPr id="4098" name="Picture 2" descr="C:\Users\Юрий\Desktop\Simon_Ushakov_Mary_Tr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340768"/>
            <a:ext cx="2653855" cy="45365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602128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Похвала Владимирской иконе Божьей матери</a:t>
            </a:r>
            <a:endParaRPr lang="ru-RU" dirty="0"/>
          </a:p>
        </p:txBody>
      </p:sp>
      <p:pic>
        <p:nvPicPr>
          <p:cNvPr id="4099" name="Picture 3" descr="C:\Users\Юрий\Desktop\800px-Simon_Ushakov_Archangel_Mikhail_and_Dev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340768"/>
            <a:ext cx="3203302" cy="360371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084168" y="53732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Архангел Михаил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5976" y="620688"/>
            <a:ext cx="4536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Своего расцвета в XVII столетии достигла самобытная ярославская школа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иконописи.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 ярославских иконах нашли своё отражение исторические события (например, нашествие Батыя на Русь, Куликовская битва и др.).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70" y="476672"/>
            <a:ext cx="3975226" cy="53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5570" y="5779592"/>
            <a:ext cx="4572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Илья Пророк с житием. Художник Семён Спиридонов. Ярославская иконописная школа. 1678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0310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Парсуна</a:t>
            </a:r>
            <a:endParaRPr lang="ru-RU" sz="5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060848"/>
            <a:ext cx="8784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*В первой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половине XVII в. портреты (парсуны) писались в старой иконописной манере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яичными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красками на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доске (темпера),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*Во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второй половине столетия они создавались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масляными красками на холсте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72"/>
          <a:stretch/>
        </p:blipFill>
        <p:spPr bwMode="auto">
          <a:xfrm>
            <a:off x="467544" y="4509119"/>
            <a:ext cx="3065770" cy="21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0012" y="4509119"/>
            <a:ext cx="3063962" cy="213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8908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Юрий\Desktop\0004-004-Russkij-portret-XVIII-v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0640" cy="4320480"/>
          </a:xfrm>
          <a:prstGeom prst="rect">
            <a:avLst/>
          </a:prstGeom>
          <a:noFill/>
        </p:spPr>
      </p:pic>
      <p:pic>
        <p:nvPicPr>
          <p:cNvPr id="5123" name="Picture 3" descr="C:\Users\Юрий\Desktop\Sophia_Alekseyevna_of_Russ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88640"/>
            <a:ext cx="2438400" cy="2846387"/>
          </a:xfrm>
          <a:prstGeom prst="rect">
            <a:avLst/>
          </a:prstGeom>
          <a:noFill/>
        </p:spPr>
      </p:pic>
      <p:pic>
        <p:nvPicPr>
          <p:cNvPr id="5124" name="Picture 4" descr="C:\Users\Юрий\Desktop\Young_Peter_the_Great_parsu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8340" y="3068960"/>
            <a:ext cx="3065660" cy="3573956"/>
          </a:xfrm>
          <a:prstGeom prst="rect">
            <a:avLst/>
          </a:prstGeom>
          <a:noFill/>
        </p:spPr>
      </p:pic>
      <p:pic>
        <p:nvPicPr>
          <p:cNvPr id="5125" name="Picture 5" descr="C:\Users\Юрий\Desktop\Alexandr_nevskiy_parsu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337720"/>
            <a:ext cx="2016224" cy="2520280"/>
          </a:xfrm>
          <a:prstGeom prst="rect">
            <a:avLst/>
          </a:prstGeom>
          <a:noFill/>
        </p:spPr>
      </p:pic>
      <p:pic>
        <p:nvPicPr>
          <p:cNvPr id="5126" name="Picture 6" descr="C:\Users\Юрий\Desktop\Yermak_by_anonymous_(18_c.,_Russian_museum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141313"/>
            <a:ext cx="1972626" cy="27166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Домашняя работа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Влияние европейской культуры.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908719"/>
            <a:ext cx="49320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XVII столетии войны России с Речью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Посполитой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Швецией, Крымским ханством и Османской империей, а также присоединение Украины к России способствовали усилению иностранного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том числе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европейского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влияния на развитие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российской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http://stene.ru/wp-content/uploads/2015/05/alhim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74" y="908719"/>
            <a:ext cx="4094317" cy="51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1595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124" cy="599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3" y="634938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Немецкая слобода в Москве  17в.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20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Параграф 26 пункт 2 читать</a:t>
            </a:r>
            <a:endParaRPr lang="ru-RU" dirty="0"/>
          </a:p>
        </p:txBody>
      </p:sp>
      <p:pic>
        <p:nvPicPr>
          <p:cNvPr id="5" name="Содержимое 4" descr="Выставка-Тайны-и-секреты-старых-книг-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51967" y="1447800"/>
            <a:ext cx="6697266" cy="4572000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homsk.com/upload/media/entries/2018-01/28/1529-7-50ed294dd78f9f69998c5ad46f5c9c0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34867"/>
            <a:ext cx="6264696" cy="402730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88640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1654 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при Аптекарском приказе была основана первая в России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лекарская школа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Посольском приказе была открыта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школа для подготовки переводчиков.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6262172"/>
            <a:ext cx="327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Аптекарский  приказ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563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Увеличился выпуск печатных книг. Во второй половине XVII в.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Печатный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двор выпустил более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 тыс. букварей и около 150 тыс. церковных учебных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книг.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Самым известным из учебников стал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«Букварь»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Ф. </a:t>
            </a:r>
            <a:r>
              <a:rPr lang="ru-RU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Бурцова-Протопопова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http://www.mmkv.org/images/mmkv01/mmkv01-6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02300"/>
            <a:ext cx="5688631" cy="37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8689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892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Большой вклад в распространение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распространение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книжных знаний сделали глава Московского печатного двора </a:t>
            </a:r>
            <a:r>
              <a:rPr lang="ru-RU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Карион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Истомин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книгохранитель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Московского печатного двора, духовный писатель, придворный поэт, ученик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Симеона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Полоцкого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Сильвестр Медведев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6" name="Picture 4" descr="http://c7.alamy.com/zooms/4221adaf7b8b4e008b4b8a7d15a86a92/first-russian-alphabet-book-by-karion-istomin-1694-artist-bunin-leonti-de90f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2" r="3271" b="4434"/>
          <a:stretch/>
        </p:blipFill>
        <p:spPr bwMode="auto">
          <a:xfrm>
            <a:off x="366936" y="2962941"/>
            <a:ext cx="4315002" cy="376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6015190"/>
            <a:ext cx="3995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Иллюстрированный букварь 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Кариона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Истомина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0" name="Picture 8" descr="http://chto-chitat-detyam.ru/img2/16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95047"/>
            <a:ext cx="3312368" cy="350590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0235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836712"/>
            <a:ext cx="4536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1687 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греками братьями </a:t>
            </a:r>
            <a:r>
              <a:rPr lang="ru-RU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Лихудами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было открыто первое в России высшее учебное заведение —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Славяно-греко-латинское училище (позже — академия).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Приём в него был разрешён детям из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свободных сословий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pic>
        <p:nvPicPr>
          <p:cNvPr id="9220" name="Picture 4" descr="http://900igr.net/up/datai/213182/0005-004-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9" t="2834" r="3348" b="2177"/>
          <a:stretch/>
        </p:blipFill>
        <p:spPr bwMode="auto">
          <a:xfrm>
            <a:off x="251520" y="398276"/>
            <a:ext cx="3988702" cy="598305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1470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579</TotalTime>
  <Words>455</Words>
  <Application>Microsoft Office PowerPoint</Application>
  <PresentationFormat>Экран (4:3)</PresentationFormat>
  <Paragraphs>66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Слайд 1</vt:lpstr>
      <vt:lpstr>Особенности культурного развития</vt:lpstr>
      <vt:lpstr>Слайд 3</vt:lpstr>
      <vt:lpstr>Слайд 4</vt:lpstr>
      <vt:lpstr>Параграф 26 пункт 2 читать</vt:lpstr>
      <vt:lpstr>Слайд 6</vt:lpstr>
      <vt:lpstr>Слайд 7</vt:lpstr>
      <vt:lpstr>Слайд 8</vt:lpstr>
      <vt:lpstr>Слайд 9</vt:lpstr>
      <vt:lpstr>Искусство XVII века</vt:lpstr>
      <vt:lpstr>Литература</vt:lpstr>
      <vt:lpstr>Сатира</vt:lpstr>
      <vt:lpstr>Автобиография</vt:lpstr>
      <vt:lpstr>Публицистика</vt:lpstr>
      <vt:lpstr>Архитектура</vt:lpstr>
      <vt:lpstr>Слайд 16</vt:lpstr>
      <vt:lpstr>Слайд 17</vt:lpstr>
      <vt:lpstr>Слайд 18</vt:lpstr>
      <vt:lpstr>Новоиерусалимский монастырь</vt:lpstr>
      <vt:lpstr>Ансамбль Ростовского кремля</vt:lpstr>
      <vt:lpstr>Слайд 21</vt:lpstr>
      <vt:lpstr>Церковь Покрова в Филях в стиле нарышкинского барроко </vt:lpstr>
      <vt:lpstr>Живопись</vt:lpstr>
      <vt:lpstr>Иконы Симеона Ушакова</vt:lpstr>
      <vt:lpstr>Слайд 25</vt:lpstr>
      <vt:lpstr>Слайд 26</vt:lpstr>
      <vt:lpstr>Слайд 27</vt:lpstr>
      <vt:lpstr>Домашняя работа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Юрий</cp:lastModifiedBy>
  <cp:revision>69</cp:revision>
  <dcterms:created xsi:type="dcterms:W3CDTF">2017-10-30T15:08:54Z</dcterms:created>
  <dcterms:modified xsi:type="dcterms:W3CDTF">2022-08-09T11:06:29Z</dcterms:modified>
</cp:coreProperties>
</file>