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58" r:id="rId6"/>
    <p:sldId id="264" r:id="rId7"/>
    <p:sldId id="271" r:id="rId8"/>
    <p:sldId id="263" r:id="rId9"/>
    <p:sldId id="272" r:id="rId10"/>
    <p:sldId id="259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48FA1-C0E4-4F50-B106-27A468F50056}" type="datetimeFigureOut">
              <a:rPr lang="ru-RU" smtClean="0"/>
              <a:pPr/>
              <a:t>11.08.2022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85296-DB85-4DB7-9E81-84B216066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Правовое государство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72360" y="0"/>
            <a:ext cx="1771640" cy="781040"/>
          </a:xfrm>
        </p:spPr>
        <p:txBody>
          <a:bodyPr>
            <a:normAutofit/>
          </a:bodyPr>
          <a:lstStyle/>
          <a:p>
            <a:pPr algn="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img.espicture.ru/10/urok-geografii-kartinki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088018"/>
            <a:ext cx="5500726" cy="4769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Конституция РФ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857232"/>
            <a:ext cx="900115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Глава 1. Основы конституционного строя</a:t>
            </a:r>
          </a:p>
          <a:p>
            <a:endParaRPr lang="ru-RU" sz="800" b="1" dirty="0" smtClean="0"/>
          </a:p>
          <a:p>
            <a:r>
              <a:rPr lang="ru-RU" sz="2000" b="1" dirty="0" smtClean="0"/>
              <a:t>Статья </a:t>
            </a:r>
            <a:r>
              <a:rPr lang="ru-RU" sz="2000" b="1" dirty="0"/>
              <a:t>1</a:t>
            </a:r>
          </a:p>
          <a:p>
            <a:r>
              <a:rPr lang="ru-RU" sz="2000" dirty="0"/>
              <a:t>1. Российская Федерация - Россия есть демократическое федеративное правовое государство с республиканской формой правления.</a:t>
            </a:r>
          </a:p>
          <a:p>
            <a:r>
              <a:rPr lang="ru-RU" sz="2000" dirty="0"/>
              <a:t>2. Наименования Российская Федерация и Россия равнозначны.</a:t>
            </a:r>
          </a:p>
          <a:p>
            <a:r>
              <a:rPr lang="ru-RU" sz="2000" b="1" dirty="0"/>
              <a:t>Статья 2</a:t>
            </a:r>
          </a:p>
          <a:p>
            <a:r>
              <a:rPr lang="ru-RU" sz="2000" dirty="0"/>
              <a:t>Человек, его права и свободы являются высшей ценностью. Признание, соблюдение и защита прав и свобод человека и гражданина - обязанность государства.</a:t>
            </a:r>
          </a:p>
          <a:p>
            <a:r>
              <a:rPr lang="ru-RU" sz="2000" b="1" dirty="0"/>
              <a:t>Статья 3</a:t>
            </a:r>
          </a:p>
          <a:p>
            <a:r>
              <a:rPr lang="ru-RU" sz="2000" dirty="0"/>
              <a:t>1. Носителем суверенитета и единственным источником власти в Российской Федерации является ее многонациональный народ.</a:t>
            </a:r>
          </a:p>
          <a:p>
            <a:r>
              <a:rPr lang="ru-RU" sz="2000" dirty="0"/>
              <a:t>2. Народ осуществляет свою власть непосредственно, а также через органы государственной власти и органы местного самоуправления.</a:t>
            </a:r>
          </a:p>
          <a:p>
            <a:r>
              <a:rPr lang="ru-RU" sz="2000" dirty="0"/>
              <a:t>3. Высшим непосредственным выражением власти народа являются референдум и свободные выборы.</a:t>
            </a:r>
          </a:p>
          <a:p>
            <a:r>
              <a:rPr lang="ru-RU" sz="2000" dirty="0"/>
              <a:t>4. Никто не может присваивать власть в Российской Федерации. Захват власти или присвоение властных полномочий преследуется по федеральному закону.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71472" y="214290"/>
            <a:ext cx="8229600" cy="64294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Правовое государство в России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000108"/>
            <a:ext cx="8715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Россия  согласно конституции , есть демократическое  федеративное  правовое государство (ст1. , Ч.1 ) </a:t>
            </a:r>
            <a:r>
              <a:rPr lang="ru-RU" sz="2000" b="1" dirty="0" smtClean="0"/>
              <a:t>но это скорее  цель, рассчитанная  на достаточно большой  период  времени. </a:t>
            </a:r>
            <a:r>
              <a:rPr lang="ru-RU" sz="2000" b="1" dirty="0" smtClean="0"/>
              <a:t>Что же необходимо для </a:t>
            </a:r>
            <a:r>
              <a:rPr lang="ru-RU" sz="2000" b="1" dirty="0" smtClean="0"/>
              <a:t>становления  правового государства в России </a:t>
            </a:r>
            <a:r>
              <a:rPr lang="ru-RU" sz="2000" b="1" dirty="0" smtClean="0"/>
              <a:t>?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00034" y="8572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Правовое государство – это…?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571744"/>
            <a:ext cx="5143536" cy="397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85728"/>
            <a:ext cx="8501122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«Характеризуя правовое государство... надо признать, что основной (его) признак... заключается в том, что в нем власти положены известные границы, здесь власть ограничена и подзаконна... Правовому государству тоже необходимо присуща власть, но эта власть введена в известные рамки, она осуществляется в определенных формах и носит строго правовой характер</a:t>
            </a:r>
            <a:r>
              <a:rPr lang="ru-RU" dirty="0" smtClean="0"/>
              <a:t>»</a:t>
            </a:r>
          </a:p>
          <a:p>
            <a:pPr algn="r">
              <a:buNone/>
            </a:pPr>
            <a:r>
              <a:rPr lang="ru-RU" dirty="0"/>
              <a:t>В. А. </a:t>
            </a:r>
            <a:r>
              <a:rPr lang="ru-RU" dirty="0" err="1"/>
              <a:t>Кистяковский</a:t>
            </a:r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214950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Как вы понимаете утверждение о том, что в правовом государстве «власти положены известные границы</a:t>
            </a:r>
            <a:r>
              <a:rPr lang="ru-RU" sz="2400" b="1" dirty="0" smtClean="0">
                <a:solidFill>
                  <a:srgbClr val="FF0000"/>
                </a:solidFill>
              </a:rPr>
              <a:t>»? Какие границы имеются ввиду?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46158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Сила и справедливость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78579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305380"/>
          <a:ext cx="8715436" cy="49804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7388"/>
                <a:gridCol w="6858048"/>
              </a:tblGrid>
              <a:tr h="71891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Платон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891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Аристотель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71478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Цицерон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891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Дж. Локк</a:t>
                      </a:r>
                    </a:p>
                    <a:p>
                      <a:pPr algn="ctr"/>
                      <a:endParaRPr lang="ru-RU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891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Ш. Монтескьё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891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И. Кант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18914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С. А. </a:t>
                      </a:r>
                      <a:r>
                        <a:rPr lang="ru-RU" sz="1800" b="1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Котляревский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71670" y="1357298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Государство возможно только там, где господствует справедливый закон; закон — владыка над правителями, а они  — его рабы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071678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Где отсутствует власть закона, там нет места и какой-либо форме</a:t>
            </a:r>
          </a:p>
          <a:p>
            <a:r>
              <a:rPr lang="ru-RU" b="1" dirty="0"/>
              <a:t>государственного строя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2786058"/>
            <a:ext cx="3535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Право должно быть выше власти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3214686"/>
            <a:ext cx="66437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Чтобы в государстве господствовало право, в нём должен верховенствовать гражданский закон, соответствующий</a:t>
            </a:r>
          </a:p>
          <a:p>
            <a:r>
              <a:rPr lang="ru-RU" b="1" dirty="0"/>
              <a:t>«вечному и всеобъемлющему закону природы»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3108" y="4143380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Вся власть в государстве должна быть строго разделена на три вида: законодательную, исполнительную и судебную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71670" y="4857760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Категорический императив государственного устройства:</a:t>
            </a:r>
          </a:p>
          <a:p>
            <a:r>
              <a:rPr lang="ru-RU" b="1" dirty="0"/>
              <a:t>государство должно быть правовым с разделением властей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71670" y="5572140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Принцип правового государства ставит перед законодателем заповедь — уважение к правам личности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6286520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Какие идеи сближают взгляды различных мыслителей?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00042"/>
            <a:ext cx="857256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Правовое государство </a:t>
            </a:r>
            <a:r>
              <a:rPr lang="ru-RU" dirty="0" smtClean="0"/>
              <a:t>– это государство, в котором: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Высшей ценностью является обеспечение прав человека и гражданина;</a:t>
            </a:r>
          </a:p>
          <a:p>
            <a:pPr marL="514350" indent="-514350">
              <a:buAutoNum type="arabicPeriod"/>
            </a:pPr>
            <a:r>
              <a:rPr lang="ru-RU" dirty="0" smtClean="0"/>
              <a:t>Государственная власть подчинена правом.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правового государства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8786874" cy="484030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rgbClr val="FF0000"/>
                </a:solidFill>
              </a:rPr>
              <a:t>Верховенство права</a:t>
            </a:r>
            <a:r>
              <a:rPr lang="ru-RU" dirty="0" smtClean="0"/>
              <a:t>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ysClr val="windowText" lastClr="000000"/>
                </a:solidFill>
              </a:rPr>
              <a:t>Человек и  государство   не должны   нарушать права. В правовом государстве господствует  справедливый,  гуманный  закон .</a:t>
            </a:r>
          </a:p>
          <a:p>
            <a:pPr algn="ctr">
              <a:buNone/>
            </a:pPr>
            <a:endParaRPr lang="ru-RU" sz="2000" b="1" dirty="0" smtClean="0">
              <a:solidFill>
                <a:sysClr val="windowText" lastClr="000000"/>
              </a:solidFill>
            </a:endParaRPr>
          </a:p>
          <a:p>
            <a:pPr marL="514350" indent="-514350">
              <a:buAutoNum type="arabicPeriod" startAt="2"/>
            </a:pPr>
            <a:r>
              <a:rPr lang="ru-RU" b="1" dirty="0" smtClean="0">
                <a:solidFill>
                  <a:srgbClr val="FF0000"/>
                </a:solidFill>
              </a:rPr>
              <a:t>Незыблемость прав и свобод человека.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ysClr val="windowText" lastClr="000000"/>
                </a:solidFill>
              </a:rPr>
              <a:t>Государство должно принимать такие законы, которые признают,  гарантируют  и надежно  защищают права человека, свободу и равенство всех граждан. Права человека  принадлежат ему с момента рождения.</a:t>
            </a:r>
          </a:p>
          <a:p>
            <a:pPr algn="ctr">
              <a:buNone/>
            </a:pPr>
            <a:endParaRPr lang="ru-RU" sz="2000" b="1" dirty="0" smtClean="0">
              <a:solidFill>
                <a:sysClr val="windowText" lastClr="000000"/>
              </a:solidFill>
            </a:endParaRPr>
          </a:p>
          <a:p>
            <a:pPr marL="514350" indent="-51435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3.  Разделение властей.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68676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Подумаем:</a:t>
            </a:r>
            <a:br>
              <a:rPr lang="ru-RU" sz="49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ysClr val="windowText" lastClr="000000"/>
                </a:solidFill>
              </a:rPr>
              <a:t/>
            </a:r>
            <a:br>
              <a:rPr lang="ru-RU" b="1" dirty="0" smtClean="0">
                <a:solidFill>
                  <a:sysClr val="windowText" lastClr="00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 какой целью создан принцип разделения властей?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dankonoy.com/ege/wp-content/uploads/42/image029.jpg"/>
          <p:cNvPicPr>
            <a:picLocks noChangeAspect="1" noChangeArrowheads="1"/>
          </p:cNvPicPr>
          <p:nvPr/>
        </p:nvPicPr>
        <p:blipFill>
          <a:blip r:embed="rId2" cstate="print"/>
          <a:srcRect l="11139"/>
          <a:stretch>
            <a:fillRect/>
          </a:stretch>
        </p:blipFill>
        <p:spPr bwMode="auto">
          <a:xfrm>
            <a:off x="2285984" y="3643314"/>
            <a:ext cx="5072098" cy="2896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939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Разделение властей в России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374" y="1500174"/>
            <a:ext cx="3071866" cy="928694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Законодательная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86116" y="1500174"/>
            <a:ext cx="3071834" cy="92869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Исполнительная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00826" y="1500174"/>
            <a:ext cx="2571768" cy="92869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Судебная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428728" y="2571744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786710" y="2571744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714876" y="2571744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2844" y="3143248"/>
            <a:ext cx="2857520" cy="1071570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Федеральное Собрание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Параллелограмм 14"/>
          <p:cNvSpPr/>
          <p:nvPr/>
        </p:nvSpPr>
        <p:spPr>
          <a:xfrm>
            <a:off x="0" y="4725144"/>
            <a:ext cx="3214678" cy="428628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Совет Федерации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Параллелограмм 15"/>
          <p:cNvSpPr/>
          <p:nvPr/>
        </p:nvSpPr>
        <p:spPr>
          <a:xfrm>
            <a:off x="1547664" y="5445224"/>
            <a:ext cx="3786182" cy="71438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Государственная Дума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28992" y="3143248"/>
            <a:ext cx="2643206" cy="107157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Правительство РФ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84168" y="3140968"/>
            <a:ext cx="3275856" cy="31432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Конституционный,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Арбитражные,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Общей юрисдикции (от верховного до мировых)</a:t>
            </a:r>
          </a:p>
        </p:txBody>
      </p:sp>
      <p:sp>
        <p:nvSpPr>
          <p:cNvPr id="14" name="Стрелка вниз 13"/>
          <p:cNvSpPr/>
          <p:nvPr/>
        </p:nvSpPr>
        <p:spPr>
          <a:xfrm>
            <a:off x="1619672" y="4221088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2627784" y="4221088"/>
            <a:ext cx="288032" cy="1296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50112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Россия – правовое государство?</a:t>
            </a:r>
            <a:endParaRPr lang="ru-RU" dirty="0"/>
          </a:p>
        </p:txBody>
      </p:sp>
      <p:pic>
        <p:nvPicPr>
          <p:cNvPr id="28676" name="Picture 4" descr="http://gorodar.my1.ru/flaggerb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000240"/>
            <a:ext cx="7151997" cy="4071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517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Правовое государство</vt:lpstr>
      <vt:lpstr>Слайд 2</vt:lpstr>
      <vt:lpstr>Слайд 3</vt:lpstr>
      <vt:lpstr>Сила и справедливость</vt:lpstr>
      <vt:lpstr>Слайд 5</vt:lpstr>
      <vt:lpstr>Принципы правового государства</vt:lpstr>
      <vt:lpstr>Подумаем:  С какой целью создан принцип разделения властей? </vt:lpstr>
      <vt:lpstr>Разделение властей в России</vt:lpstr>
      <vt:lpstr>Россия – правовое государство?</vt:lpstr>
      <vt:lpstr>Конституция РФ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Правовое государство</dc:title>
  <dc:creator>1</dc:creator>
  <cp:lastModifiedBy>Юрий</cp:lastModifiedBy>
  <cp:revision>6</cp:revision>
  <dcterms:created xsi:type="dcterms:W3CDTF">2016-09-24T15:15:13Z</dcterms:created>
  <dcterms:modified xsi:type="dcterms:W3CDTF">2022-08-11T15:16:36Z</dcterms:modified>
</cp:coreProperties>
</file>